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2" r:id="rId1"/>
    <p:sldMasterId id="2147484099" r:id="rId2"/>
    <p:sldMasterId id="2147484118" r:id="rId3"/>
    <p:sldMasterId id="2147484131" r:id="rId4"/>
    <p:sldMasterId id="2147484142" r:id="rId5"/>
    <p:sldMasterId id="2147484152" r:id="rId6"/>
  </p:sldMasterIdLst>
  <p:notesMasterIdLst>
    <p:notesMasterId r:id="rId17"/>
  </p:notesMasterIdLst>
  <p:handoutMasterIdLst>
    <p:handoutMasterId r:id="rId18"/>
  </p:handoutMasterIdLst>
  <p:sldIdLst>
    <p:sldId id="1845" r:id="rId7"/>
    <p:sldId id="1895" r:id="rId8"/>
    <p:sldId id="1904" r:id="rId9"/>
    <p:sldId id="1683" r:id="rId10"/>
    <p:sldId id="1908" r:id="rId11"/>
    <p:sldId id="1910" r:id="rId12"/>
    <p:sldId id="1909" r:id="rId13"/>
    <p:sldId id="1916" r:id="rId14"/>
    <p:sldId id="1915" r:id="rId15"/>
    <p:sldId id="1906" r:id="rId16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AB2E79-C825-954E-B463-FF020FCF385D}">
          <p14:sldIdLst>
            <p14:sldId id="1845"/>
            <p14:sldId id="1895"/>
            <p14:sldId id="1904"/>
            <p14:sldId id="1683"/>
            <p14:sldId id="1908"/>
            <p14:sldId id="1910"/>
            <p14:sldId id="1909"/>
            <p14:sldId id="1916"/>
            <p14:sldId id="1915"/>
            <p14:sldId id="1906"/>
          </p14:sldIdLst>
        </p14:section>
        <p14:section name="Appendix" id="{BDEED216-4C81-E845-ADF4-1F1CB39A88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6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5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g Carver" initials="PC" lastIdx="10" clrIdx="0"/>
  <p:cmAuthor id="7" name="Microsoft Office User" initials="Office [2]" lastIdx="1" clrIdx="7">
    <p:extLst/>
  </p:cmAuthor>
  <p:cmAuthor id="1" name="Ralph Derrickson" initials="rcd" lastIdx="0" clrIdx="1"/>
  <p:cmAuthor id="8" name="Microsoft Office User" initials="Office [3]" lastIdx="1" clrIdx="8">
    <p:extLst/>
  </p:cmAuthor>
  <p:cmAuthor id="2" name="Amber" initials="ALR" lastIdx="2" clrIdx="2"/>
  <p:cmAuthor id="9" name="Microsoft Office User" initials="Office [4]" lastIdx="1" clrIdx="9">
    <p:extLst/>
  </p:cmAuthor>
  <p:cmAuthor id="3" name="Julie Maas" initials="JM" lastIdx="3" clrIdx="3"/>
  <p:cmAuthor id="10" name="Lindsey Fortier" initials="LF" lastIdx="1" clrIdx="10">
    <p:extLst/>
  </p:cmAuthor>
  <p:cmAuthor id="4" name="Melanie Cohen" initials="" lastIdx="1" clrIdx="4"/>
  <p:cmAuthor id="11" name="Chris Sharnbroich" initials="CS" lastIdx="2" clrIdx="11">
    <p:extLst/>
  </p:cmAuthor>
  <p:cmAuthor id="5" name="Fritz Kessler" initials="FK" lastIdx="41" clrIdx="5"/>
  <p:cmAuthor id="6" name="Microsoft Office User" initials="Office" lastIdx="17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F29"/>
    <a:srgbClr val="003A5D"/>
    <a:srgbClr val="FF7F2F"/>
    <a:srgbClr val="76B5B9"/>
    <a:srgbClr val="33757D"/>
    <a:srgbClr val="E4E6ED"/>
    <a:srgbClr val="0F7880"/>
    <a:srgbClr val="7D0525"/>
    <a:srgbClr val="474F5A"/>
    <a:srgbClr val="76B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 autoAdjust="0"/>
    <p:restoredTop sz="85935" autoAdjust="0"/>
  </p:normalViewPr>
  <p:slideViewPr>
    <p:cSldViewPr snapToGrid="0">
      <p:cViewPr varScale="1">
        <p:scale>
          <a:sx n="121" d="100"/>
          <a:sy n="121" d="100"/>
        </p:scale>
        <p:origin x="792" y="176"/>
      </p:cViewPr>
      <p:guideLst>
        <p:guide orient="horz" pos="46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3272" y="184"/>
      </p:cViewPr>
      <p:guideLst>
        <p:guide orient="horz" pos="2928"/>
        <p:guide pos="2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>
              <a:latin typeface="Century Gothic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228770C7-74D9-AE48-BA0E-2C39FBAD2BAE}" type="datetimeFigureOut">
              <a:rPr lang="en-US" smtClean="0">
                <a:latin typeface="Century Gothic Regular" charset="0"/>
              </a:rPr>
              <a:t>6/12/17</a:t>
            </a:fld>
            <a:endParaRPr lang="en-US">
              <a:latin typeface="Century Gothic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>
              <a:latin typeface="Century Gothic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83D76C53-5B7C-254E-9439-5E12E0D59DB7}" type="slidenum">
              <a:rPr lang="en-US" smtClean="0">
                <a:latin typeface="Century Gothic Regular" charset="0"/>
              </a:rPr>
              <a:t>‹#›</a:t>
            </a:fld>
            <a:endParaRPr lang="en-US">
              <a:latin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EEB475DA-84B0-45A9-B4DF-58CE16354ADB}" type="datetimeFigureOut">
              <a:rPr lang="en-US" smtClean="0"/>
              <a:pPr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297" tIns="46148" rIns="92297" bIns="4614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AE1AA4AE-41E6-4E68-98CF-B694A6654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8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483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AA4AE-41E6-4E68-98CF-B694A6654350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483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504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A4AE-41E6-4E68-98CF-B694A66543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7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A4AE-41E6-4E68-98CF-B694A66543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A4AE-41E6-4E68-98CF-B694A66543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4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A4AE-41E6-4E68-98CF-B694A665435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it connects to virtual clinic globally-strategy</a:t>
            </a:r>
            <a:r>
              <a:rPr lang="en-US" baseline="0" dirty="0"/>
              <a:t> (4 </a:t>
            </a:r>
            <a:r>
              <a:rPr lang="en-US" baseline="0" dirty="0" err="1"/>
              <a:t>iniatiives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A4AE-41E6-4E68-98CF-B694A66543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Based on data from CMS </a:t>
            </a:r>
          </a:p>
          <a:p>
            <a:endParaRPr lang="en-US" dirty="0"/>
          </a:p>
          <a:p>
            <a:r>
              <a:rPr lang="en-US" dirty="0"/>
              <a:t>Expanded patient relationships</a:t>
            </a:r>
          </a:p>
          <a:p>
            <a:pPr lvl="1"/>
            <a:r>
              <a:rPr lang="en-US" dirty="0"/>
              <a:t>Client D* is starting a subscription-based ‘direct primary care’. Patients will use virtual care</a:t>
            </a:r>
          </a:p>
          <a:p>
            <a:r>
              <a:rPr lang="en-US" dirty="0"/>
              <a:t>Fee-for-value cost savings </a:t>
            </a:r>
          </a:p>
          <a:p>
            <a:pPr lvl="1"/>
            <a:r>
              <a:rPr lang="en-US" dirty="0"/>
              <a:t>Medicare penalizes hospitals for experiencing excess readmissions. Penalty is paid on all DRG payment reimbursements. </a:t>
            </a:r>
          </a:p>
          <a:p>
            <a:pPr lvl="2"/>
            <a:r>
              <a:rPr lang="en-US" dirty="0"/>
              <a:t>A targeted virtual care discharge program can reduce these readmissions. For example, a ‘package’ of virtual visits can be scheduled shortly after discharge, when patient is at greatest risk for anxiety, ED visit, or readmission. The </a:t>
            </a:r>
            <a:r>
              <a:rPr lang="en-US" dirty="0" err="1"/>
              <a:t>Virtualist</a:t>
            </a:r>
            <a:r>
              <a:rPr lang="en-US" dirty="0"/>
              <a:t> follows specially-designed post-discharge protocols.</a:t>
            </a:r>
          </a:p>
          <a:p>
            <a:pPr lvl="1"/>
            <a:r>
              <a:rPr lang="en-US" dirty="0"/>
              <a:t>Example: Hospital XYZ paid a $400,000 penalty in 2015 for having excess readmissions. We calculate that by reducing their pneumonia readmissions about 10% (from 6.9% to 6.2%) this could save $133,000 to $200,000 in penalties PLUS the actual costs of the readmission.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*Client D – medium size hospital in mid-size city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A4AE-41E6-4E68-98CF-B694A665435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8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A4AE-41E6-4E68-98CF-B694A66543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wmf"/><Relationship Id="rId3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wmf"/><Relationship Id="rId3" Type="http://schemas.openxmlformats.org/officeDocument/2006/relationships/image" Target="../media/image4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wmf"/><Relationship Id="rId3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ena_2020Brand_PPTX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57400" y="1319213"/>
            <a:ext cx="4191000" cy="2114550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522074"/>
            <a:ext cx="230348" cy="23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810" y="4400550"/>
            <a:ext cx="2383590" cy="473396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3700463"/>
            <a:ext cx="2607201" cy="246221"/>
          </a:xfrm>
          <a:solidFill>
            <a:schemeClr val="bg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14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800475" y="2506663"/>
            <a:ext cx="1625600" cy="10636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800475" y="3700463"/>
            <a:ext cx="1625600" cy="10636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551488" y="2506663"/>
            <a:ext cx="2607201" cy="246221"/>
          </a:xfrm>
          <a:solidFill>
            <a:schemeClr val="tx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STYLESV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551488" y="2857500"/>
            <a:ext cx="3363912" cy="7127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51488" y="3701394"/>
            <a:ext cx="2607201" cy="246221"/>
          </a:xfrm>
          <a:solidFill>
            <a:schemeClr val="tx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STYLESV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51488" y="4052231"/>
            <a:ext cx="3363912" cy="7127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04800" y="2506663"/>
            <a:ext cx="3375025" cy="2274887"/>
          </a:xfrm>
        </p:spPr>
        <p:txBody>
          <a:bodyPr/>
          <a:lstStyle>
            <a:lvl1pPr marL="233363" indent="-227013">
              <a:buClr>
                <a:schemeClr val="accent3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233363" indent="-227013">
              <a:buClr>
                <a:schemeClr val="accent3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3363" indent="-227013">
              <a:buClr>
                <a:schemeClr val="accent3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233363" indent="-227013">
              <a:buClr>
                <a:schemeClr val="accent3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233363" indent="-227013">
              <a:buClr>
                <a:schemeClr val="accent3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04800" y="611068"/>
            <a:ext cx="8610600" cy="1063625"/>
          </a:xfrm>
        </p:spPr>
        <p:txBody>
          <a:bodyPr/>
          <a:lstStyle>
            <a:lvl1pPr>
              <a:defRPr sz="5000" b="1" i="0"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94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4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6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81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9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1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0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00474" y="1319213"/>
            <a:ext cx="5114925" cy="3462337"/>
          </a:xfrm>
        </p:spPr>
        <p:txBody>
          <a:bodyPr/>
          <a:lstStyle>
            <a:lvl1pPr>
              <a:defRPr sz="1200"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19213"/>
            <a:ext cx="3679825" cy="34623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550863"/>
            <a:ext cx="8610600" cy="642937"/>
          </a:xfrm>
        </p:spPr>
        <p:txBody>
          <a:bodyPr/>
          <a:lstStyle>
            <a:lvl1pPr>
              <a:defRPr sz="2800" b="1" i="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585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1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6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ena_2020Brand_PPTX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57400" y="1319213"/>
            <a:ext cx="4191000" cy="2114550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546899"/>
            <a:ext cx="230348" cy="23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450200"/>
            <a:ext cx="2133600" cy="423746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3700463"/>
            <a:ext cx="2607201" cy="246221"/>
          </a:xfrm>
          <a:solidFill>
            <a:schemeClr val="accent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7400" y="2506663"/>
            <a:ext cx="5106988" cy="1589087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0" y="2097723"/>
            <a:ext cx="374650" cy="37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810" y="4400550"/>
            <a:ext cx="2383590" cy="4733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960242" y="57150"/>
            <a:ext cx="9906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smtClean="0">
                <a:solidFill>
                  <a:srgbClr val="FFFFFF"/>
                </a:solidFill>
                <a:latin typeface="Avenir LT Std 35 Light"/>
                <a:cs typeface="Avenir LT Std 35 Light"/>
              </a:rPr>
              <a:pPr/>
              <a:t>‹#›</a:t>
            </a:fld>
            <a:endParaRPr lang="en-US" sz="700" dirty="0">
              <a:solidFill>
                <a:srgbClr val="FFFFFF"/>
              </a:solidFill>
              <a:latin typeface="Avenir LT Std 35 Light"/>
              <a:cs typeface="Avenir LT Std 35 Light"/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369220"/>
            <a:ext cx="8534399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29150" y="1369219"/>
            <a:ext cx="4210050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369219"/>
            <a:ext cx="4191000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625980" y="1657350"/>
            <a:ext cx="4213220" cy="2975372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04800" y="1657351"/>
            <a:ext cx="4193382" cy="2975372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6092" y="1369219"/>
            <a:ext cx="4192090" cy="288131"/>
          </a:xfrm>
        </p:spPr>
        <p:txBody>
          <a:bodyPr anchor="t"/>
          <a:lstStyle>
            <a:lvl1pPr marL="0" indent="0">
              <a:buNone/>
              <a:defRPr sz="1100" b="1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49" y="1369219"/>
            <a:ext cx="4209783" cy="288131"/>
          </a:xfrm>
        </p:spPr>
        <p:txBody>
          <a:bodyPr anchor="t"/>
          <a:lstStyle>
            <a:lvl1pPr marL="0" indent="0">
              <a:buNone/>
              <a:defRPr sz="1100" b="1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807052" y="2506663"/>
            <a:ext cx="1625600" cy="106362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558971" y="2506663"/>
            <a:ext cx="1609272" cy="106362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07053" y="3701394"/>
            <a:ext cx="1625600" cy="400110"/>
          </a:xfrm>
          <a:solidFill>
            <a:schemeClr val="tx2"/>
          </a:solidFill>
        </p:spPr>
        <p:txBody>
          <a:bodyPr wrap="square"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807052" y="4221162"/>
            <a:ext cx="1625600" cy="5603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55344" y="3701620"/>
            <a:ext cx="1612900" cy="400110"/>
          </a:xfrm>
          <a:solidFill>
            <a:schemeClr val="tx2"/>
          </a:solidFill>
        </p:spPr>
        <p:txBody>
          <a:bodyPr wrap="square"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55343" y="4221388"/>
            <a:ext cx="1612900" cy="5603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04800" y="2506663"/>
            <a:ext cx="3375025" cy="2274887"/>
          </a:xfrm>
        </p:spPr>
        <p:txBody>
          <a:bodyPr/>
          <a:lstStyle>
            <a:lvl1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04800" y="611068"/>
            <a:ext cx="8610600" cy="1063625"/>
          </a:xfrm>
        </p:spPr>
        <p:txBody>
          <a:bodyPr/>
          <a:lstStyle>
            <a:lvl1pPr>
              <a:defRPr sz="5000" b="1" i="0"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1150" y="1311515"/>
            <a:ext cx="5114925" cy="3462337"/>
          </a:xfrm>
        </p:spPr>
        <p:txBody>
          <a:bodyPr/>
          <a:lstStyle>
            <a:lvl1pPr>
              <a:defRPr sz="1200"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551488" y="1319213"/>
            <a:ext cx="3363912" cy="34623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550863"/>
            <a:ext cx="8610600" cy="642937"/>
          </a:xfrm>
        </p:spPr>
        <p:txBody>
          <a:bodyPr/>
          <a:lstStyle>
            <a:lvl1pPr>
              <a:defRPr sz="2800" b="1" i="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430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79825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00475" y="1319213"/>
            <a:ext cx="5114925" cy="914400"/>
          </a:xfrm>
        </p:spPr>
        <p:txBody>
          <a:bodyPr/>
          <a:lstStyle>
            <a:lvl1pPr>
              <a:lnSpc>
                <a:spcPts val="5000"/>
              </a:lnSpc>
              <a:defRPr sz="5000" b="1" i="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00474" y="2447567"/>
            <a:ext cx="2607201" cy="246221"/>
          </a:xfrm>
          <a:solidFill>
            <a:schemeClr val="tx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00475" y="2834015"/>
            <a:ext cx="5114925" cy="318982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1"/>
            <a:r>
              <a:rPr lang="en-US"/>
              <a:t>Second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00475" y="3257550"/>
            <a:ext cx="5114925" cy="15240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97084" y="742950"/>
            <a:ext cx="8618316" cy="4572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19213"/>
            <a:ext cx="3679825" cy="3462337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475" y="1326787"/>
            <a:ext cx="5114925" cy="261937"/>
          </a:xfrm>
        </p:spPr>
        <p:txBody>
          <a:bodyPr/>
          <a:lstStyle>
            <a:lvl1pPr>
              <a:defRPr sz="1100"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2pPr>
            <a:lvl3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3pPr>
            <a:lvl4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4pPr>
            <a:lvl5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00475" y="1657350"/>
            <a:ext cx="5114925" cy="304800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/>
              <a:t>Second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375224"/>
            <a:ext cx="8610600" cy="609600"/>
          </a:xfrm>
        </p:spPr>
        <p:txBody>
          <a:bodyPr/>
          <a:lstStyle>
            <a:lvl1pPr>
              <a:defRPr sz="3600">
                <a:solidFill>
                  <a:srgbClr val="474F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00475" y="2038350"/>
            <a:ext cx="5114925" cy="27432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ena_2020Brand_PPTX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"/>
            <a:ext cx="9144000" cy="514502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57400" y="1319213"/>
            <a:ext cx="4191000" cy="2114550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65 Medium" panose="020B0603020203020204" pitchFamily="34" charset="0"/>
                <a:ea typeface="Avenir LT Std 65 Medium" panose="020B0603020203020204" pitchFamily="34" charset="0"/>
                <a:cs typeface="Avenir LT Std 65 Medium" panose="020B06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522074"/>
            <a:ext cx="230348" cy="23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810" y="4400550"/>
            <a:ext cx="2383590" cy="473396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3700463"/>
            <a:ext cx="2607201" cy="246221"/>
          </a:xfrm>
          <a:solidFill>
            <a:schemeClr val="accent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65 Medium" panose="020B0603020203020204" pitchFamily="34" charset="0"/>
                <a:ea typeface="Avenir LT Std 65 Medium" panose="020B0603020203020204" pitchFamily="34" charset="0"/>
                <a:cs typeface="Avenir LT Std 65 Medium" panose="020B06030202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7400" y="2506663"/>
            <a:ext cx="5106988" cy="1589087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65 Medium" panose="020B0603020203020204" pitchFamily="34" charset="0"/>
                <a:ea typeface="Avenir LT Std 65 Medium" panose="020B0603020203020204" pitchFamily="34" charset="0"/>
                <a:cs typeface="Avenir LT Std 65 Medium" panose="020B06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1000" y="57150"/>
            <a:ext cx="990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4522470"/>
            <a:ext cx="1625600" cy="32285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4857750"/>
            <a:ext cx="48571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cs typeface="Avenir LT Std 35 Light"/>
              </a:rPr>
              <a:t>Confidential</a:t>
            </a:r>
          </a:p>
        </p:txBody>
      </p:sp>
    </p:spTree>
    <p:extLst/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19213"/>
            <a:ext cx="3679825" cy="34623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475" y="1326787"/>
            <a:ext cx="5114925" cy="261937"/>
          </a:xfrm>
        </p:spPr>
        <p:txBody>
          <a:bodyPr/>
          <a:lstStyle>
            <a:lvl1pPr>
              <a:defRPr sz="1100" b="1" i="0">
                <a:solidFill>
                  <a:schemeClr val="accent6"/>
                </a:solidFill>
                <a:latin typeface="Avenir LT Std 65 Medium" panose="020B0603020203020204" pitchFamily="34" charset="0"/>
                <a:ea typeface="Avenir LT Std 65 Medium" panose="020B0603020203020204" pitchFamily="34" charset="0"/>
                <a:cs typeface="Avenir LT Std 65 Medium" panose="020B0603020203020204" pitchFamily="34" charset="0"/>
              </a:defRPr>
            </a:lvl1pPr>
            <a:lvl2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2pPr>
            <a:lvl3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3pPr>
            <a:lvl4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4pPr>
            <a:lvl5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00475" y="1657350"/>
            <a:ext cx="5114925" cy="304800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/>
              <a:t>Second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610600" cy="609600"/>
          </a:xfrm>
        </p:spPr>
        <p:txBody>
          <a:bodyPr/>
          <a:lstStyle>
            <a:lvl1pPr>
              <a:defRPr sz="3600">
                <a:solidFill>
                  <a:srgbClr val="474F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00475" y="2038350"/>
            <a:ext cx="5114925" cy="27432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551488" y="1319213"/>
            <a:ext cx="3363912" cy="34623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610600" cy="609600"/>
          </a:xfrm>
        </p:spPr>
        <p:txBody>
          <a:bodyPr/>
          <a:lstStyle>
            <a:lvl1pPr>
              <a:defRPr sz="3600">
                <a:solidFill>
                  <a:srgbClr val="474F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319213"/>
            <a:ext cx="5114925" cy="261937"/>
          </a:xfrm>
        </p:spPr>
        <p:txBody>
          <a:bodyPr/>
          <a:lstStyle>
            <a:lvl1pPr>
              <a:defRPr sz="1100" b="1" i="0">
                <a:solidFill>
                  <a:schemeClr val="accent6"/>
                </a:solidFill>
                <a:latin typeface="Avenir LT Std 65 Medium" panose="020B0603020203020204" pitchFamily="34" charset="0"/>
                <a:ea typeface="Avenir LT Std 65 Medium" panose="020B0603020203020204" pitchFamily="34" charset="0"/>
                <a:cs typeface="Avenir LT Std 65 Medium" panose="020B0603020203020204" pitchFamily="34" charset="0"/>
              </a:defRPr>
            </a:lvl1pPr>
            <a:lvl2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2pPr>
            <a:lvl3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3pPr>
            <a:lvl4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4pPr>
            <a:lvl5pPr>
              <a:defRPr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649776"/>
            <a:ext cx="5114925" cy="304800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/>
              <a:t>Second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2042337"/>
            <a:ext cx="5114925" cy="27432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610600" cy="609600"/>
          </a:xfrm>
        </p:spPr>
        <p:txBody>
          <a:bodyPr/>
          <a:lstStyle>
            <a:lvl1pPr>
              <a:defRPr sz="3600">
                <a:solidFill>
                  <a:srgbClr val="474F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1151" y="1319213"/>
            <a:ext cx="4216400" cy="261937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03763" y="1319213"/>
            <a:ext cx="4216399" cy="261937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/>
              <a:t>Second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95941" y="1657350"/>
            <a:ext cx="4231610" cy="27432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03763" y="1657350"/>
            <a:ext cx="4211637" cy="27432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1116">
          <p15:clr>
            <a:srgbClr val="5ACBF0"/>
          </p15:clr>
        </p15:guide>
        <p15:guide id="2" pos="1929">
          <p15:clr>
            <a:srgbClr val="5ACBF0"/>
          </p15:clr>
        </p15:guide>
        <p15:guide id="3" pos="1002">
          <p15:clr>
            <a:srgbClr val="5ACBF0"/>
          </p15:clr>
        </p15:guide>
        <p15:guide id="4" pos="2040">
          <p15:clr>
            <a:srgbClr val="5ACBF0"/>
          </p15:clr>
        </p15:guide>
        <p15:guide id="5" pos="2852">
          <p15:clr>
            <a:srgbClr val="5ACBF0"/>
          </p15:clr>
        </p15:guide>
        <p15:guide id="6" pos="2963">
          <p15:clr>
            <a:srgbClr val="5ACBF0"/>
          </p15:clr>
        </p15:guide>
        <p15:guide id="7" pos="3772">
          <p15:clr>
            <a:srgbClr val="5ACBF0"/>
          </p15:clr>
        </p15:guide>
        <p15:guide id="8" pos="3882">
          <p15:clr>
            <a:srgbClr val="5ACBF0"/>
          </p15:clr>
        </p15:guide>
        <p15:guide id="9" pos="4695">
          <p15:clr>
            <a:srgbClr val="5ACBF0"/>
          </p15:clr>
        </p15:guide>
        <p15:guide id="10" pos="4809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79825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00475" y="1319213"/>
            <a:ext cx="5114925" cy="914400"/>
          </a:xfrm>
        </p:spPr>
        <p:txBody>
          <a:bodyPr/>
          <a:lstStyle>
            <a:lvl1pPr>
              <a:lnSpc>
                <a:spcPts val="5000"/>
              </a:lnSpc>
              <a:defRPr sz="5000" b="1" i="0">
                <a:solidFill>
                  <a:schemeClr val="tx2"/>
                </a:solidFill>
                <a:latin typeface="Avenir LT Std 65 Medium" panose="020B0603020203020204" pitchFamily="34" charset="0"/>
                <a:ea typeface="Avenir LT Std 65 Medium" panose="020B0603020203020204" pitchFamily="34" charset="0"/>
                <a:cs typeface="Avenir LT Std 65 Medium" panose="020B0603020203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00474" y="2447567"/>
            <a:ext cx="2607201" cy="246221"/>
          </a:xfrm>
          <a:solidFill>
            <a:schemeClr val="tx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65 Medium" panose="020B0603020203020204" pitchFamily="34" charset="0"/>
                <a:ea typeface="Avenir LT Std 65 Medium" panose="020B0603020203020204" pitchFamily="34" charset="0"/>
                <a:cs typeface="Avenir LT Std 65 Medium" panose="020B06030202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00475" y="2834015"/>
            <a:ext cx="5114925" cy="318982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1"/>
            <a:r>
              <a:rPr lang="en-US"/>
              <a:t>Second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00475" y="3257550"/>
            <a:ext cx="5114925" cy="15240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/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F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57400" y="1319212"/>
            <a:ext cx="3368675" cy="3453897"/>
          </a:xfrm>
        </p:spPr>
        <p:txBody>
          <a:bodyPr/>
          <a:lstStyle>
            <a:lvl1pPr marL="285750" indent="-285750">
              <a:buClr>
                <a:schemeClr val="accent3"/>
              </a:buClr>
              <a:buFont typeface="Lucida Grande"/>
              <a:buChar char="▸"/>
              <a:defRPr sz="14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625475" indent="-285750">
              <a:buFont typeface="Arial"/>
              <a:buChar char="•"/>
              <a:defRPr sz="12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1200150" indent="-285750">
              <a:buFont typeface="Lucida Grande"/>
              <a:buChar char="-"/>
              <a:defRPr sz="12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>
              <a:defRPr sz="12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>
              <a:defRPr sz="12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Lucida Grande"/>
              <a:buChar char="▸"/>
              <a:tabLst/>
              <a:defRPr/>
            </a:pPr>
            <a:r>
              <a:rPr lang="en-US" dirty="0"/>
              <a:t>Click to edit Master text styles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Lucida Grande"/>
              <a:buChar char="▸"/>
              <a:tabLst/>
              <a:defRPr/>
            </a:pPr>
            <a:r>
              <a:rPr lang="en-US" dirty="0"/>
              <a:t>Second level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Lucida Grande"/>
              <a:buChar char="▸"/>
              <a:tabLst/>
              <a:defRPr/>
            </a:pPr>
            <a:r>
              <a:rPr lang="en-US" dirty="0"/>
              <a:t>Third level</a:t>
            </a:r>
          </a:p>
          <a:p>
            <a:pPr marL="2857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Lucida Grande"/>
              <a:buChar char="▸"/>
              <a:tabLst/>
              <a:defRPr/>
            </a:pPr>
            <a:r>
              <a:rPr lang="en-US" dirty="0"/>
              <a:t>Fourth level</a:t>
            </a: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Lucida Grande"/>
              <a:buChar char="▸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551488" y="1319212"/>
            <a:ext cx="3363912" cy="3462337"/>
          </a:xfrm>
        </p:spPr>
        <p:txBody>
          <a:bodyPr/>
          <a:lstStyle>
            <a:lvl1pPr marL="285750" indent="-285750">
              <a:buClr>
                <a:schemeClr val="accent3"/>
              </a:buClr>
              <a:buFont typeface="Lucida Grande"/>
              <a:buChar char="▸"/>
              <a:defRPr sz="1400" b="0" i="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625475" indent="-285750">
              <a:buFont typeface="Arial"/>
              <a:buChar char="•"/>
              <a:defRPr sz="1200" b="0" i="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1200150" indent="-285750">
              <a:buFont typeface="Lucida Grande"/>
              <a:buChar char="-"/>
              <a:defRPr sz="1200" b="0" i="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>
              <a:defRPr sz="1200" b="0" i="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4pPr>
            <a:lvl5pPr>
              <a:defRPr sz="1200" b="0" i="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712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04579" y="362480"/>
            <a:ext cx="8618316" cy="4572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3600">
                <a:latin typeface="Avenir LT Std 65 Medium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998">
          <p15:clr>
            <a:srgbClr val="5ACBF0"/>
          </p15:clr>
        </p15:guide>
        <p15:guide id="2" pos="1104">
          <p15:clr>
            <a:srgbClr val="5ACBF0"/>
          </p15:clr>
        </p15:guide>
        <p15:guide id="3" pos="1921">
          <p15:clr>
            <a:srgbClr val="5ACBF0"/>
          </p15:clr>
        </p15:guide>
        <p15:guide id="4" pos="2036">
          <p15:clr>
            <a:srgbClr val="5ACBF0"/>
          </p15:clr>
        </p15:guide>
        <p15:guide id="5" pos="2844">
          <p15:clr>
            <a:srgbClr val="5ACBF0"/>
          </p15:clr>
        </p15:guide>
        <p15:guide id="6" pos="2963">
          <p15:clr>
            <a:srgbClr val="5ACBF0"/>
          </p15:clr>
        </p15:guide>
        <p15:guide id="7" pos="3768">
          <p15:clr>
            <a:srgbClr val="5ACBF0"/>
          </p15:clr>
        </p15:guide>
        <p15:guide id="8" pos="3886">
          <p15:clr>
            <a:srgbClr val="5ACBF0"/>
          </p15:clr>
        </p15:guide>
        <p15:guide id="9" pos="4695">
          <p15:clr>
            <a:srgbClr val="5ACBF0"/>
          </p15:clr>
        </p15:guide>
        <p15:guide id="10" pos="480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00474" y="1319213"/>
            <a:ext cx="5114925" cy="3462337"/>
          </a:xfrm>
        </p:spPr>
        <p:txBody>
          <a:bodyPr/>
          <a:lstStyle>
            <a:lvl1pPr>
              <a:defRPr sz="1200" b="1" i="0">
                <a:solidFill>
                  <a:schemeClr val="accent6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319213"/>
            <a:ext cx="3679825" cy="34623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550863"/>
            <a:ext cx="8610600" cy="642937"/>
          </a:xfrm>
        </p:spPr>
        <p:txBody>
          <a:bodyPr/>
          <a:lstStyle>
            <a:lvl1pPr>
              <a:defRPr sz="2800" b="1" i="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ena_2020Brand_PPTX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57400" y="1319213"/>
            <a:ext cx="4191000" cy="2114550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522074"/>
            <a:ext cx="230348" cy="23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810" y="4400550"/>
            <a:ext cx="2383590" cy="473396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3700463"/>
            <a:ext cx="2607201" cy="246221"/>
          </a:xfrm>
          <a:solidFill>
            <a:schemeClr val="accent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7400" y="2506663"/>
            <a:ext cx="5106988" cy="1589087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0" y="2097723"/>
            <a:ext cx="374650" cy="37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810" y="4400550"/>
            <a:ext cx="2383590" cy="4733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960242" y="57150"/>
            <a:ext cx="9906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smtClean="0">
                <a:solidFill>
                  <a:srgbClr val="FFFFFF"/>
                </a:solidFill>
                <a:latin typeface="Avenir LT Std 35 Light"/>
                <a:cs typeface="Avenir LT Std 35 Light"/>
              </a:rPr>
              <a:pPr/>
              <a:t>‹#›</a:t>
            </a:fld>
            <a:endParaRPr lang="en-US" sz="700" dirty="0">
              <a:solidFill>
                <a:srgbClr val="FFFFFF"/>
              </a:solidFill>
              <a:latin typeface="Avenir LT Std 35 Light"/>
              <a:cs typeface="Avenir LT Std 35 Light"/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369220"/>
            <a:ext cx="8534399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29150" y="1369219"/>
            <a:ext cx="4210050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369219"/>
            <a:ext cx="4191000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625980" y="1657350"/>
            <a:ext cx="4213220" cy="2975372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04800" y="1657351"/>
            <a:ext cx="4193382" cy="2975372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6092" y="1369219"/>
            <a:ext cx="4192090" cy="288131"/>
          </a:xfrm>
        </p:spPr>
        <p:txBody>
          <a:bodyPr anchor="t"/>
          <a:lstStyle>
            <a:lvl1pPr marL="0" indent="0">
              <a:buNone/>
              <a:defRPr sz="1100" b="1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49" y="1369219"/>
            <a:ext cx="4209783" cy="288131"/>
          </a:xfrm>
        </p:spPr>
        <p:txBody>
          <a:bodyPr anchor="t"/>
          <a:lstStyle>
            <a:lvl1pPr marL="0" indent="0">
              <a:buNone/>
              <a:defRPr sz="1100" b="1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79825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00475" y="1319213"/>
            <a:ext cx="5114925" cy="914400"/>
          </a:xfrm>
        </p:spPr>
        <p:txBody>
          <a:bodyPr/>
          <a:lstStyle>
            <a:lvl1pPr>
              <a:lnSpc>
                <a:spcPts val="5000"/>
              </a:lnSpc>
              <a:defRPr sz="5000" b="1" i="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800475" y="2836673"/>
            <a:ext cx="5114925" cy="1944877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3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00474" y="2447567"/>
            <a:ext cx="2607201" cy="246221"/>
          </a:xfrm>
          <a:solidFill>
            <a:schemeClr val="tx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331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807052" y="2506663"/>
            <a:ext cx="1625600" cy="106362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558971" y="2506663"/>
            <a:ext cx="1609272" cy="10636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07053" y="3701394"/>
            <a:ext cx="1625600" cy="400110"/>
          </a:xfrm>
          <a:solidFill>
            <a:schemeClr val="tx2"/>
          </a:solidFill>
        </p:spPr>
        <p:txBody>
          <a:bodyPr wrap="square"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807052" y="4221162"/>
            <a:ext cx="1625600" cy="5603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55344" y="3701620"/>
            <a:ext cx="1612900" cy="400110"/>
          </a:xfrm>
          <a:solidFill>
            <a:schemeClr val="tx2"/>
          </a:solidFill>
        </p:spPr>
        <p:txBody>
          <a:bodyPr wrap="square"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55343" y="4221388"/>
            <a:ext cx="1612900" cy="5603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04800" y="2506663"/>
            <a:ext cx="3375025" cy="2274887"/>
          </a:xfrm>
        </p:spPr>
        <p:txBody>
          <a:bodyPr/>
          <a:lstStyle>
            <a:lvl1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04800" y="611068"/>
            <a:ext cx="8610600" cy="1063625"/>
          </a:xfrm>
        </p:spPr>
        <p:txBody>
          <a:bodyPr/>
          <a:lstStyle>
            <a:lvl1pPr>
              <a:defRPr sz="5000" b="1" i="0"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79825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00475" y="1319213"/>
            <a:ext cx="5114925" cy="914400"/>
          </a:xfrm>
        </p:spPr>
        <p:txBody>
          <a:bodyPr/>
          <a:lstStyle>
            <a:lvl1pPr>
              <a:lnSpc>
                <a:spcPts val="5000"/>
              </a:lnSpc>
              <a:defRPr sz="5000" b="1" i="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00474" y="2447567"/>
            <a:ext cx="2607201" cy="246221"/>
          </a:xfrm>
          <a:solidFill>
            <a:schemeClr val="tx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00475" y="2834015"/>
            <a:ext cx="5114925" cy="318982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1"/>
            <a:r>
              <a:rPr lang="en-US"/>
              <a:t>Second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00475" y="3257550"/>
            <a:ext cx="5114925" cy="15240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ena_2020Brand_PPTX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57400" y="1319213"/>
            <a:ext cx="4191000" cy="2114550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522074"/>
            <a:ext cx="230348" cy="23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810" y="4400550"/>
            <a:ext cx="2383590" cy="473396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3700463"/>
            <a:ext cx="2607201" cy="246221"/>
          </a:xfrm>
          <a:solidFill>
            <a:schemeClr val="accent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7400" y="2506663"/>
            <a:ext cx="5106988" cy="1589087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50" y="2097723"/>
            <a:ext cx="374650" cy="37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810" y="4400550"/>
            <a:ext cx="2383590" cy="4733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960242" y="57150"/>
            <a:ext cx="9906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smtClean="0">
                <a:solidFill>
                  <a:srgbClr val="FFFFFF"/>
                </a:solidFill>
                <a:latin typeface="Avenir LT Std 35 Light"/>
                <a:cs typeface="Avenir LT Std 35 Light"/>
              </a:rPr>
              <a:pPr/>
              <a:t>‹#›</a:t>
            </a:fld>
            <a:endParaRPr lang="en-US" sz="700" dirty="0">
              <a:solidFill>
                <a:srgbClr val="FFFFFF"/>
              </a:solidFill>
              <a:latin typeface="Avenir LT Std 35 Light"/>
              <a:cs typeface="Avenir LT Std 35 Light"/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369220"/>
            <a:ext cx="8534399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29150" y="1369219"/>
            <a:ext cx="4210050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369219"/>
            <a:ext cx="4191000" cy="3263504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625980" y="1657350"/>
            <a:ext cx="4213220" cy="2975372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04800" y="1657351"/>
            <a:ext cx="4193382" cy="2975372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1pPr>
            <a:lvl2pPr marL="7429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2pPr>
            <a:lvl3pPr marL="1200150" indent="-285750"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aseline="0">
                <a:solidFill>
                  <a:schemeClr val="tx2"/>
                </a:solidFill>
              </a:defRPr>
            </a:lvl3pPr>
            <a:lvl4pPr marL="1657350" indent="-2857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4pPr>
            <a:lvl5pPr marL="2000250" indent="-171450">
              <a:buClr>
                <a:schemeClr val="accent2"/>
              </a:buClr>
              <a:buSzPct val="75000"/>
              <a:buFont typeface="Century Gothic" panose="020B0502020202020204" pitchFamily="34" charset="0"/>
              <a:buChar char="►"/>
              <a:defRPr>
                <a:solidFill>
                  <a:schemeClr val="tx2"/>
                </a:solidFill>
                <a:latin typeface="Avenir LT Std 35 Light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6092" y="1369219"/>
            <a:ext cx="4192090" cy="288131"/>
          </a:xfrm>
        </p:spPr>
        <p:txBody>
          <a:bodyPr anchor="t"/>
          <a:lstStyle>
            <a:lvl1pPr marL="0" indent="0">
              <a:buNone/>
              <a:defRPr sz="1100" b="1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49" y="1369219"/>
            <a:ext cx="4209783" cy="288131"/>
          </a:xfrm>
        </p:spPr>
        <p:txBody>
          <a:bodyPr anchor="t"/>
          <a:lstStyle>
            <a:lvl1pPr marL="0" indent="0">
              <a:buNone/>
              <a:defRPr sz="1100" b="1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807052" y="2506663"/>
            <a:ext cx="1625600" cy="106362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558971" y="2506663"/>
            <a:ext cx="1609272" cy="10636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07053" y="3701394"/>
            <a:ext cx="1625600" cy="400110"/>
          </a:xfrm>
          <a:solidFill>
            <a:schemeClr val="tx2"/>
          </a:solidFill>
        </p:spPr>
        <p:txBody>
          <a:bodyPr wrap="square"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807052" y="4221162"/>
            <a:ext cx="1625600" cy="5603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55344" y="3701620"/>
            <a:ext cx="1612900" cy="400110"/>
          </a:xfrm>
          <a:solidFill>
            <a:schemeClr val="tx2"/>
          </a:solidFill>
        </p:spPr>
        <p:txBody>
          <a:bodyPr wrap="square"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55343" y="4221388"/>
            <a:ext cx="1612900" cy="560388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04800" y="2506663"/>
            <a:ext cx="3375025" cy="2274887"/>
          </a:xfrm>
        </p:spPr>
        <p:txBody>
          <a:bodyPr/>
          <a:lstStyle>
            <a:lvl1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233363" indent="-227013">
              <a:buClr>
                <a:schemeClr val="accent2"/>
              </a:buClr>
              <a:buSzPct val="100000"/>
              <a:buFont typeface=".AppleSystemUIFont" charset="-12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04800" y="611068"/>
            <a:ext cx="8610600" cy="1063625"/>
          </a:xfrm>
        </p:spPr>
        <p:txBody>
          <a:bodyPr/>
          <a:lstStyle>
            <a:lvl1pPr>
              <a:defRPr sz="5000" b="1" i="0"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618316" cy="4572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786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79825" cy="51435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00475" y="1319213"/>
            <a:ext cx="5114925" cy="914400"/>
          </a:xfrm>
        </p:spPr>
        <p:txBody>
          <a:bodyPr/>
          <a:lstStyle>
            <a:lvl1pPr>
              <a:lnSpc>
                <a:spcPts val="5000"/>
              </a:lnSpc>
              <a:defRPr sz="5000" b="1" i="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00474" y="2447567"/>
            <a:ext cx="2607201" cy="246221"/>
          </a:xfrm>
          <a:solidFill>
            <a:schemeClr val="tx2"/>
          </a:solidFill>
        </p:spPr>
        <p:txBody>
          <a:bodyPr tIns="45720" bIns="45720">
            <a:spAutoFit/>
          </a:bodyPr>
          <a:lstStyle>
            <a:lvl1pPr marL="115888" indent="0">
              <a:tabLst/>
              <a:defRPr sz="1000" b="1" i="0">
                <a:solidFill>
                  <a:schemeClr val="bg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00475" y="2834015"/>
            <a:ext cx="5114925" cy="318982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  <a:lvl2pPr marL="4763" indent="0">
              <a:spcBef>
                <a:spcPts val="600"/>
              </a:spcBef>
              <a:buFontTx/>
              <a:buNone/>
              <a:tabLst/>
              <a:defRPr sz="16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230188" indent="-225425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Font typeface="LucidaGrande" charset="0"/>
              <a:buChar char="▸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1"/>
            <a:r>
              <a:rPr lang="en-US"/>
              <a:t>Second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00475" y="3257550"/>
            <a:ext cx="5114925" cy="1524000"/>
          </a:xfrm>
        </p:spPr>
        <p:txBody>
          <a:bodyPr/>
          <a:lstStyle>
            <a:lvl1pPr marL="285750" indent="-285750">
              <a:buClr>
                <a:schemeClr val="accent2"/>
              </a:buClr>
              <a:buSzPct val="60000"/>
              <a:buFont typeface="LucidaGrande" charset="0"/>
              <a:buChar char="▶︎"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</a:lstStyle>
          <a:p>
            <a:pPr lvl="0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20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55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7400" y="2506663"/>
            <a:ext cx="5106988" cy="1589087"/>
          </a:xfrm>
        </p:spPr>
        <p:txBody>
          <a:bodyPr/>
          <a:lstStyle>
            <a:lvl1pPr algn="l">
              <a:lnSpc>
                <a:spcPts val="5000"/>
              </a:lnSpc>
              <a:defRPr sz="5000" b="1" i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01000" y="57150"/>
            <a:ext cx="990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9800" y="4522470"/>
            <a:ext cx="1625600" cy="3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51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theme" Target="../theme/theme4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theme" Target="../theme/theme5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theme" Target="../theme/theme6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610600" cy="609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0474" y="1809750"/>
            <a:ext cx="5114925" cy="297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700" b="0" i="0">
                <a:solidFill>
                  <a:schemeClr val="tx2"/>
                </a:solidFill>
                <a:latin typeface="Avenir LT Std 35 Light"/>
                <a:cs typeface="Avenir LT Std 35 Light"/>
              </a:rPr>
              <a:t>Confidential</a:t>
            </a:r>
            <a:r>
              <a:rPr lang="en-US" sz="700" b="0" i="0">
                <a:solidFill>
                  <a:schemeClr val="tx1"/>
                </a:solidFill>
                <a:latin typeface="Avenir LT Std 35 Light"/>
                <a:cs typeface="Avenir LT Std 35 Light"/>
              </a:rPr>
              <a:t> | </a:t>
            </a:r>
            <a:fld id="{04B4FD12-5085-8B4E-A26C-9016ECE80133}" type="slidenum">
              <a:rPr lang="en-US" sz="700" b="0" i="0" smtClean="0">
                <a:solidFill>
                  <a:schemeClr val="tx1"/>
                </a:solidFill>
                <a:latin typeface="Avenir LT Std 35 Light"/>
                <a:cs typeface="Avenir LT Std 35 Light"/>
              </a:rPr>
              <a:pPr algn="l"/>
              <a:t>‹#›</a:t>
            </a:fld>
            <a:endParaRPr lang="en-US" sz="700" b="0" i="0">
              <a:solidFill>
                <a:schemeClr val="tx1"/>
              </a:solidFill>
              <a:latin typeface="Avenir LT Std 35 Light"/>
              <a:cs typeface="Avenir LT Std 35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026" y="141576"/>
            <a:ext cx="880197" cy="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98" r:id="rId7"/>
    <p:sldLayoutId id="2147484113" r:id="rId8"/>
    <p:sldLayoutId id="2147484116" r:id="rId9"/>
    <p:sldLayoutId id="214748411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spc="-50">
          <a:solidFill>
            <a:schemeClr val="tx2"/>
          </a:solidFill>
          <a:latin typeface="Avenir LT Std 95 Black" charset="0"/>
          <a:ea typeface="Avenir LT Std 95 Black" charset="0"/>
          <a:cs typeface="Avenir LT Std 95 Black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/>
        <a:buNone/>
        <a:tabLst/>
        <a:defRPr sz="1500" b="0" i="0" kern="1400" spc="10">
          <a:solidFill>
            <a:schemeClr val="tx2"/>
          </a:solidFill>
          <a:latin typeface="Avenir LT Std 35 Light"/>
          <a:ea typeface="Century Gothic" charset="0"/>
          <a:cs typeface="Avenir LT Std 35 Light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2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1217">
          <p15:clr>
            <a:srgbClr val="F26B43"/>
          </p15:clr>
        </p15:guide>
        <p15:guide id="3" pos="1296">
          <p15:clr>
            <a:srgbClr val="F26B43"/>
          </p15:clr>
        </p15:guide>
        <p15:guide id="4" pos="2318">
          <p15:clr>
            <a:srgbClr val="F26B43"/>
          </p15:clr>
        </p15:guide>
        <p15:guide id="5" pos="2394">
          <p15:clr>
            <a:srgbClr val="F26B43"/>
          </p15:clr>
        </p15:guide>
        <p15:guide id="6" pos="3418">
          <p15:clr>
            <a:srgbClr val="F26B43"/>
          </p15:clr>
        </p15:guide>
        <p15:guide id="7" pos="3497">
          <p15:clr>
            <a:srgbClr val="F26B43"/>
          </p15:clr>
        </p15:guide>
        <p15:guide id="8" pos="4513">
          <p15:clr>
            <a:srgbClr val="F26B43"/>
          </p15:clr>
        </p15:guide>
        <p15:guide id="9" pos="4592">
          <p15:clr>
            <a:srgbClr val="F26B43"/>
          </p15:clr>
        </p15:guide>
        <p15:guide id="12" pos="5616">
          <p15:clr>
            <a:srgbClr val="F26B43"/>
          </p15:clr>
        </p15:guide>
        <p15:guide id="13" orient="horz" pos="84">
          <p15:clr>
            <a:srgbClr val="F26B43"/>
          </p15:clr>
        </p15:guide>
        <p15:guide id="14" orient="horz" pos="831">
          <p15:clr>
            <a:srgbClr val="F26B43"/>
          </p15:clr>
        </p15:guide>
        <p15:guide id="15" orient="horz" pos="3012">
          <p15:clr>
            <a:srgbClr val="F26B43"/>
          </p15:clr>
        </p15:guide>
        <p15:guide id="16" orient="horz" pos="2331">
          <p15:clr>
            <a:srgbClr val="F26B43"/>
          </p15:clr>
        </p15:guide>
        <p15:guide id="17" orient="horz" pos="2252">
          <p15:clr>
            <a:srgbClr val="F26B43"/>
          </p15:clr>
        </p15:guide>
        <p15:guide id="18" orient="horz" pos="1579">
          <p15:clr>
            <a:srgbClr val="F26B43"/>
          </p15:clr>
        </p15:guide>
        <p15:guide id="19" orient="horz" pos="1501">
          <p15:clr>
            <a:srgbClr val="F26B43"/>
          </p15:clr>
        </p15:guide>
        <p15:guide id="20" orient="horz" pos="7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EF14-21A4-8244-B4F5-1604C15161DC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54DB-7DA5-FD41-BD35-E8C3E065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610600" cy="609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09750"/>
            <a:ext cx="8534399" cy="297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4B4F54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smtClean="0">
                <a:solidFill>
                  <a:srgbClr val="4B4F54"/>
                </a:solidFill>
                <a:latin typeface="Avenir LT Std 35 Light"/>
                <a:cs typeface="Avenir LT Std 35 Light"/>
              </a:rPr>
              <a:pPr/>
              <a:t>‹#›</a:t>
            </a:fld>
            <a:endParaRPr lang="en-US" sz="700" dirty="0">
              <a:solidFill>
                <a:srgbClr val="4B4F54"/>
              </a:solidFill>
              <a:latin typeface="Avenir LT Std 35 Light"/>
              <a:cs typeface="Avenir LT Std 35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026" y="141576"/>
            <a:ext cx="880197" cy="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spc="-50">
          <a:solidFill>
            <a:schemeClr val="tx2"/>
          </a:solidFill>
          <a:latin typeface="Avenir LT Std 95 Black" charset="0"/>
          <a:ea typeface="Avenir LT Std 95 Black" charset="0"/>
          <a:cs typeface="Avenir LT Std 95 Black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50000"/>
        <a:buFont typeface="Century Gothic" panose="020B0502020202020204" pitchFamily="34" charset="0"/>
        <a:buNone/>
        <a:tabLst/>
        <a:defRPr sz="1500" b="0" i="0" kern="1400" spc="10">
          <a:solidFill>
            <a:schemeClr val="tx2"/>
          </a:solidFill>
          <a:latin typeface="Avenir LT Std 35 Light"/>
          <a:ea typeface="Century Gothic" charset="0"/>
          <a:cs typeface="Avenir LT Std 35 Light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2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1217">
          <p15:clr>
            <a:srgbClr val="F26B43"/>
          </p15:clr>
        </p15:guide>
        <p15:guide id="3" pos="1296">
          <p15:clr>
            <a:srgbClr val="F26B43"/>
          </p15:clr>
        </p15:guide>
        <p15:guide id="4" pos="2318">
          <p15:clr>
            <a:srgbClr val="F26B43"/>
          </p15:clr>
        </p15:guide>
        <p15:guide id="5" pos="2394">
          <p15:clr>
            <a:srgbClr val="F26B43"/>
          </p15:clr>
        </p15:guide>
        <p15:guide id="6" pos="3418">
          <p15:clr>
            <a:srgbClr val="F26B43"/>
          </p15:clr>
        </p15:guide>
        <p15:guide id="7" pos="3497">
          <p15:clr>
            <a:srgbClr val="F26B43"/>
          </p15:clr>
        </p15:guide>
        <p15:guide id="8" pos="4513">
          <p15:clr>
            <a:srgbClr val="F26B43"/>
          </p15:clr>
        </p15:guide>
        <p15:guide id="9" pos="4592">
          <p15:clr>
            <a:srgbClr val="F26B43"/>
          </p15:clr>
        </p15:guide>
        <p15:guide id="12" pos="5616">
          <p15:clr>
            <a:srgbClr val="F26B43"/>
          </p15:clr>
        </p15:guide>
        <p15:guide id="13" orient="horz" pos="84">
          <p15:clr>
            <a:srgbClr val="F26B43"/>
          </p15:clr>
        </p15:guide>
        <p15:guide id="14" orient="horz" pos="831">
          <p15:clr>
            <a:srgbClr val="F26B43"/>
          </p15:clr>
        </p15:guide>
        <p15:guide id="15" orient="horz" pos="3012">
          <p15:clr>
            <a:srgbClr val="F26B43"/>
          </p15:clr>
        </p15:guide>
        <p15:guide id="16" orient="horz" pos="2331">
          <p15:clr>
            <a:srgbClr val="F26B43"/>
          </p15:clr>
        </p15:guide>
        <p15:guide id="17" orient="horz" pos="2252">
          <p15:clr>
            <a:srgbClr val="F26B43"/>
          </p15:clr>
        </p15:guide>
        <p15:guide id="18" orient="horz" pos="1579">
          <p15:clr>
            <a:srgbClr val="F26B43"/>
          </p15:clr>
        </p15:guide>
        <p15:guide id="19" orient="horz" pos="1501">
          <p15:clr>
            <a:srgbClr val="F26B43"/>
          </p15:clr>
        </p15:guide>
        <p15:guide id="20" orient="horz" pos="7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610600" cy="609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0474" y="1809750"/>
            <a:ext cx="5114925" cy="297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4B4F54"/>
                </a:solidFill>
                <a:cs typeface="Avenir LT Std 35 Light"/>
              </a:rPr>
              <a:t>Confidential</a:t>
            </a:r>
            <a:r>
              <a:rPr lang="en-US" sz="700" dirty="0">
                <a:solidFill>
                  <a:srgbClr val="003A5D"/>
                </a:solidFill>
                <a:cs typeface="Avenir LT Std 35 Light"/>
              </a:rPr>
              <a:t> | </a:t>
            </a:r>
            <a:fld id="{04B4FD12-5085-8B4E-A26C-9016ECE80133}" type="slidenum">
              <a:rPr lang="en-US" sz="700" smtClean="0">
                <a:solidFill>
                  <a:srgbClr val="003A5D"/>
                </a:solidFill>
                <a:cs typeface="Avenir LT Std 35 Light"/>
              </a:rPr>
              <a:pPr/>
              <a:t>‹#›</a:t>
            </a:fld>
            <a:endParaRPr lang="en-US" sz="700" dirty="0">
              <a:solidFill>
                <a:srgbClr val="003A5D"/>
              </a:solidFill>
              <a:cs typeface="Avenir LT Std 35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026" y="141576"/>
            <a:ext cx="880197" cy="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1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spc="-50">
          <a:solidFill>
            <a:schemeClr val="tx2"/>
          </a:solidFill>
          <a:latin typeface="Avenir LT Std 65 Medium" panose="020B0603020203020204" pitchFamily="34" charset="0"/>
          <a:ea typeface="Avenir LT Std 65 Medium" panose="020B0603020203020204" pitchFamily="34" charset="0"/>
          <a:cs typeface="Avenir LT Std 65 Medium" panose="020B0603020203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/>
        <a:buNone/>
        <a:tabLst/>
        <a:defRPr sz="1500" b="0" i="0" kern="1400" spc="10">
          <a:solidFill>
            <a:schemeClr val="tx2"/>
          </a:solidFill>
          <a:latin typeface="Avenir LT Std 35 Light"/>
          <a:ea typeface="Century Gothic" charset="0"/>
          <a:cs typeface="Avenir LT Std 35 Light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2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1217">
          <p15:clr>
            <a:srgbClr val="F26B43"/>
          </p15:clr>
        </p15:guide>
        <p15:guide id="3" pos="1296">
          <p15:clr>
            <a:srgbClr val="F26B43"/>
          </p15:clr>
        </p15:guide>
        <p15:guide id="4" pos="2318">
          <p15:clr>
            <a:srgbClr val="F26B43"/>
          </p15:clr>
        </p15:guide>
        <p15:guide id="5" pos="2394">
          <p15:clr>
            <a:srgbClr val="F26B43"/>
          </p15:clr>
        </p15:guide>
        <p15:guide id="6" pos="3418">
          <p15:clr>
            <a:srgbClr val="F26B43"/>
          </p15:clr>
        </p15:guide>
        <p15:guide id="7" pos="3497">
          <p15:clr>
            <a:srgbClr val="F26B43"/>
          </p15:clr>
        </p15:guide>
        <p15:guide id="8" pos="4513">
          <p15:clr>
            <a:srgbClr val="F26B43"/>
          </p15:clr>
        </p15:guide>
        <p15:guide id="9" pos="4592">
          <p15:clr>
            <a:srgbClr val="F26B43"/>
          </p15:clr>
        </p15:guide>
        <p15:guide id="12" pos="5616">
          <p15:clr>
            <a:srgbClr val="F26B43"/>
          </p15:clr>
        </p15:guide>
        <p15:guide id="13" orient="horz" pos="84">
          <p15:clr>
            <a:srgbClr val="F26B43"/>
          </p15:clr>
        </p15:guide>
        <p15:guide id="14" orient="horz" pos="831">
          <p15:clr>
            <a:srgbClr val="F26B43"/>
          </p15:clr>
        </p15:guide>
        <p15:guide id="15" orient="horz" pos="3012">
          <p15:clr>
            <a:srgbClr val="F26B43"/>
          </p15:clr>
        </p15:guide>
        <p15:guide id="16" orient="horz" pos="2331">
          <p15:clr>
            <a:srgbClr val="F26B43"/>
          </p15:clr>
        </p15:guide>
        <p15:guide id="17" orient="horz" pos="2252">
          <p15:clr>
            <a:srgbClr val="F26B43"/>
          </p15:clr>
        </p15:guide>
        <p15:guide id="18" orient="horz" pos="1572">
          <p15:clr>
            <a:srgbClr val="F26B43"/>
          </p15:clr>
        </p15:guide>
        <p15:guide id="19" orient="horz" pos="1476">
          <p15:clr>
            <a:srgbClr val="F26B43"/>
          </p15:clr>
        </p15:guide>
        <p15:guide id="20" orient="horz" pos="752">
          <p15:clr>
            <a:srgbClr val="F26B43"/>
          </p15:clr>
        </p15:guide>
        <p15:guide id="21" orient="horz" pos="45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610600" cy="609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09750"/>
            <a:ext cx="8534399" cy="297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4B4F54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smtClean="0">
                <a:solidFill>
                  <a:srgbClr val="4B4F54"/>
                </a:solidFill>
                <a:latin typeface="Avenir LT Std 35 Light"/>
                <a:cs typeface="Avenir LT Std 35 Light"/>
              </a:rPr>
              <a:pPr/>
              <a:t>‹#›</a:t>
            </a:fld>
            <a:endParaRPr lang="en-US" sz="700" dirty="0">
              <a:solidFill>
                <a:srgbClr val="4B4F54"/>
              </a:solidFill>
              <a:latin typeface="Avenir LT Std 35 Light"/>
              <a:cs typeface="Avenir LT Std 35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026" y="141576"/>
            <a:ext cx="880197" cy="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spc="-50">
          <a:solidFill>
            <a:schemeClr val="tx2"/>
          </a:solidFill>
          <a:latin typeface="Avenir LT Std 95 Black" charset="0"/>
          <a:ea typeface="Avenir LT Std 95 Black" charset="0"/>
          <a:cs typeface="Avenir LT Std 95 Black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50000"/>
        <a:buFont typeface="Century Gothic" panose="020B0502020202020204" pitchFamily="34" charset="0"/>
        <a:buNone/>
        <a:tabLst/>
        <a:defRPr sz="1500" b="0" i="0" kern="1400" spc="10">
          <a:solidFill>
            <a:schemeClr val="tx2"/>
          </a:solidFill>
          <a:latin typeface="Avenir LT Std 35 Light"/>
          <a:ea typeface="Century Gothic" charset="0"/>
          <a:cs typeface="Avenir LT Std 35 Light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2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1217">
          <p15:clr>
            <a:srgbClr val="F26B43"/>
          </p15:clr>
        </p15:guide>
        <p15:guide id="3" pos="1296">
          <p15:clr>
            <a:srgbClr val="F26B43"/>
          </p15:clr>
        </p15:guide>
        <p15:guide id="4" pos="2318">
          <p15:clr>
            <a:srgbClr val="F26B43"/>
          </p15:clr>
        </p15:guide>
        <p15:guide id="5" pos="2394">
          <p15:clr>
            <a:srgbClr val="F26B43"/>
          </p15:clr>
        </p15:guide>
        <p15:guide id="6" pos="3418">
          <p15:clr>
            <a:srgbClr val="F26B43"/>
          </p15:clr>
        </p15:guide>
        <p15:guide id="7" pos="3497">
          <p15:clr>
            <a:srgbClr val="F26B43"/>
          </p15:clr>
        </p15:guide>
        <p15:guide id="8" pos="4513">
          <p15:clr>
            <a:srgbClr val="F26B43"/>
          </p15:clr>
        </p15:guide>
        <p15:guide id="9" pos="4592">
          <p15:clr>
            <a:srgbClr val="F26B43"/>
          </p15:clr>
        </p15:guide>
        <p15:guide id="12" pos="5616">
          <p15:clr>
            <a:srgbClr val="F26B43"/>
          </p15:clr>
        </p15:guide>
        <p15:guide id="13" orient="horz" pos="84">
          <p15:clr>
            <a:srgbClr val="F26B43"/>
          </p15:clr>
        </p15:guide>
        <p15:guide id="14" orient="horz" pos="831">
          <p15:clr>
            <a:srgbClr val="F26B43"/>
          </p15:clr>
        </p15:guide>
        <p15:guide id="15" orient="horz" pos="3012">
          <p15:clr>
            <a:srgbClr val="F26B43"/>
          </p15:clr>
        </p15:guide>
        <p15:guide id="16" orient="horz" pos="2331">
          <p15:clr>
            <a:srgbClr val="F26B43"/>
          </p15:clr>
        </p15:guide>
        <p15:guide id="17" orient="horz" pos="2252">
          <p15:clr>
            <a:srgbClr val="F26B43"/>
          </p15:clr>
        </p15:guide>
        <p15:guide id="18" orient="horz" pos="1579">
          <p15:clr>
            <a:srgbClr val="F26B43"/>
          </p15:clr>
        </p15:guide>
        <p15:guide id="19" orient="horz" pos="1501">
          <p15:clr>
            <a:srgbClr val="F26B43"/>
          </p15:clr>
        </p15:guide>
        <p15:guide id="20" orient="horz" pos="75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8610600" cy="609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09750"/>
            <a:ext cx="8534399" cy="297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4B4F54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smtClean="0">
                <a:solidFill>
                  <a:srgbClr val="4B4F54"/>
                </a:solidFill>
                <a:latin typeface="Avenir LT Std 35 Light"/>
                <a:cs typeface="Avenir LT Std 35 Light"/>
              </a:rPr>
              <a:pPr/>
              <a:t>‹#›</a:t>
            </a:fld>
            <a:endParaRPr lang="en-US" sz="700" dirty="0">
              <a:solidFill>
                <a:srgbClr val="4B4F54"/>
              </a:solidFill>
              <a:latin typeface="Avenir LT Std 35 Light"/>
              <a:cs typeface="Avenir LT Std 35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026" y="141576"/>
            <a:ext cx="880197" cy="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spc="-50">
          <a:solidFill>
            <a:schemeClr val="tx2"/>
          </a:solidFill>
          <a:latin typeface="Avenir LT Std 95 Black" charset="0"/>
          <a:ea typeface="Avenir LT Std 95 Black" charset="0"/>
          <a:cs typeface="Avenir LT Std 95 Black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2"/>
        </a:buClr>
        <a:buSzPct val="50000"/>
        <a:buFont typeface="Century Gothic" panose="020B0502020202020204" pitchFamily="34" charset="0"/>
        <a:buNone/>
        <a:tabLst/>
        <a:defRPr sz="1500" b="0" i="0" kern="1400" spc="10">
          <a:solidFill>
            <a:schemeClr val="tx2"/>
          </a:solidFill>
          <a:latin typeface="Avenir LT Std 35 Light"/>
          <a:ea typeface="Century Gothic" charset="0"/>
          <a:cs typeface="Avenir LT Std 35 Light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Avenir LT Std 35 Light"/>
          <a:ea typeface="Century Gothic" charset="0"/>
          <a:cs typeface="Avenir LT Std 35 Light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4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defRPr sz="1200" b="0" i="0" kern="1400" spc="1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1217">
          <p15:clr>
            <a:srgbClr val="F26B43"/>
          </p15:clr>
        </p15:guide>
        <p15:guide id="3" pos="1296">
          <p15:clr>
            <a:srgbClr val="F26B43"/>
          </p15:clr>
        </p15:guide>
        <p15:guide id="4" pos="2318">
          <p15:clr>
            <a:srgbClr val="F26B43"/>
          </p15:clr>
        </p15:guide>
        <p15:guide id="5" pos="2394">
          <p15:clr>
            <a:srgbClr val="F26B43"/>
          </p15:clr>
        </p15:guide>
        <p15:guide id="6" pos="3418">
          <p15:clr>
            <a:srgbClr val="F26B43"/>
          </p15:clr>
        </p15:guide>
        <p15:guide id="7" pos="3497">
          <p15:clr>
            <a:srgbClr val="F26B43"/>
          </p15:clr>
        </p15:guide>
        <p15:guide id="8" pos="4513">
          <p15:clr>
            <a:srgbClr val="F26B43"/>
          </p15:clr>
        </p15:guide>
        <p15:guide id="9" pos="4592">
          <p15:clr>
            <a:srgbClr val="F26B43"/>
          </p15:clr>
        </p15:guide>
        <p15:guide id="12" pos="5616">
          <p15:clr>
            <a:srgbClr val="F26B43"/>
          </p15:clr>
        </p15:guide>
        <p15:guide id="13" orient="horz" pos="84">
          <p15:clr>
            <a:srgbClr val="F26B43"/>
          </p15:clr>
        </p15:guide>
        <p15:guide id="14" orient="horz" pos="831">
          <p15:clr>
            <a:srgbClr val="F26B43"/>
          </p15:clr>
        </p15:guide>
        <p15:guide id="15" orient="horz" pos="3012">
          <p15:clr>
            <a:srgbClr val="F26B43"/>
          </p15:clr>
        </p15:guide>
        <p15:guide id="16" orient="horz" pos="2331">
          <p15:clr>
            <a:srgbClr val="F26B43"/>
          </p15:clr>
        </p15:guide>
        <p15:guide id="17" orient="horz" pos="2252">
          <p15:clr>
            <a:srgbClr val="F26B43"/>
          </p15:clr>
        </p15:guide>
        <p15:guide id="18" orient="horz" pos="1579">
          <p15:clr>
            <a:srgbClr val="F26B43"/>
          </p15:clr>
        </p15:guide>
        <p15:guide id="19" orient="horz" pos="1501">
          <p15:clr>
            <a:srgbClr val="F26B43"/>
          </p15:clr>
        </p15:guide>
        <p15:guide id="20" orient="horz" pos="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w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1.wdp"/><Relationship Id="rId5" Type="http://schemas.openxmlformats.org/officeDocument/2006/relationships/image" Target="../media/image2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2085975" y="2371284"/>
            <a:ext cx="6718798" cy="133726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5000" b="1" i="0" kern="1200" spc="-5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/>
              <a:t>Telehealth’s </a:t>
            </a:r>
            <a:r>
              <a:rPr lang="en-US" smtClean="0"/>
              <a:t>value </a:t>
            </a:r>
          </a:p>
          <a:p>
            <a:r>
              <a:rPr lang="en-US" dirty="0" smtClean="0"/>
              <a:t>to </a:t>
            </a:r>
            <a:r>
              <a:rPr lang="en-US" dirty="0"/>
              <a:t>h</a:t>
            </a:r>
            <a:r>
              <a:rPr lang="en-US" dirty="0" smtClean="0"/>
              <a:t>ealth systems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85975" y="3923030"/>
            <a:ext cx="1126563" cy="274320"/>
            <a:chOff x="2092793" y="3867150"/>
            <a:chExt cx="1371600" cy="274320"/>
          </a:xfrm>
          <a:solidFill>
            <a:schemeClr val="accent3"/>
          </a:solidFill>
        </p:grpSpPr>
        <p:sp>
          <p:nvSpPr>
            <p:cNvPr id="16" name="Rectangle 15"/>
            <p:cNvSpPr/>
            <p:nvPr/>
          </p:nvSpPr>
          <p:spPr>
            <a:xfrm>
              <a:off x="2092793" y="3867150"/>
              <a:ext cx="1371600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9602" y="3926473"/>
              <a:ext cx="841171" cy="16927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venir Black" charset="0"/>
                  <a:ea typeface="Avenir Black" charset="0"/>
                  <a:cs typeface="Avenir Black" charset="0"/>
                </a:rPr>
                <a:t>June 2017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20823"/>
            <a:ext cx="2286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400550"/>
            <a:ext cx="2362200" cy="4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468880"/>
            <a:ext cx="192024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81000" y="671695"/>
            <a:ext cx="8610600" cy="1063625"/>
          </a:xfrm>
        </p:spPr>
        <p:txBody>
          <a:bodyPr/>
          <a:lstStyle/>
          <a:p>
            <a:r>
              <a:rPr lang="en-US"/>
              <a:t>Thank you.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1119941"/>
            <a:ext cx="0" cy="289026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81000" y="2506663"/>
            <a:ext cx="3375025" cy="2274887"/>
          </a:xfrm>
        </p:spPr>
        <p:txBody>
          <a:bodyPr/>
          <a:lstStyle/>
          <a:p>
            <a:pPr marL="635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RALPH C. DERRICKSON</a:t>
            </a:r>
          </a:p>
          <a:p>
            <a:pPr marL="6350" indent="0">
              <a:spcBef>
                <a:spcPts val="0"/>
              </a:spcBef>
              <a:buNone/>
            </a:pPr>
            <a:endParaRPr lang="en-US" sz="400" dirty="0"/>
          </a:p>
          <a:p>
            <a:pPr marL="6350" indent="0">
              <a:spcBef>
                <a:spcPts val="0"/>
              </a:spcBef>
              <a:buNone/>
            </a:pPr>
            <a:r>
              <a:rPr lang="en-US" sz="1400" dirty="0"/>
              <a:t>President &amp; CEO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US" sz="1400" dirty="0" err="1"/>
              <a:t>Carena</a:t>
            </a:r>
            <a:r>
              <a:rPr lang="en-US" sz="1400" dirty="0"/>
              <a:t>, Inc.</a:t>
            </a:r>
          </a:p>
          <a:p>
            <a:pPr marL="6350" indent="0">
              <a:spcBef>
                <a:spcPts val="0"/>
              </a:spcBef>
              <a:buNone/>
            </a:pPr>
            <a:endParaRPr lang="en-US" sz="1400" dirty="0"/>
          </a:p>
          <a:p>
            <a:pPr marL="6350" indent="0">
              <a:spcBef>
                <a:spcPts val="0"/>
              </a:spcBef>
              <a:buNone/>
            </a:pPr>
            <a:r>
              <a:rPr lang="en-US" sz="1400" dirty="0"/>
              <a:t>(206) 838-6864 office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US" sz="1400" dirty="0" err="1"/>
              <a:t>Ralph.Derrickson@CarenaMD.com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99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19175"/>
            <a:ext cx="9144000" cy="5162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352550"/>
            <a:ext cx="5352799" cy="1295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kern="1400" spc="10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sz="2800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Carena is redefining how consumers access care and providers deliver it.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3657600" y="2874135"/>
            <a:ext cx="4487408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kern="1400" spc="10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0"/>
              </a:spcBef>
            </a:pPr>
            <a:r>
              <a:rPr lang="en-US" sz="1800" dirty="0">
                <a:solidFill>
                  <a:schemeClr val="bg1"/>
                </a:solidFill>
                <a:latin typeface="Avenir 35 Light"/>
                <a:cs typeface="Avenir 35 Light"/>
              </a:rPr>
              <a:t>We’re a team of medical, technology, and consumer service professionals committed to creating great patient experiences.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150" y="969135"/>
            <a:ext cx="443450" cy="443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685800" y="4095750"/>
            <a:ext cx="6523081" cy="1295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b="0" i="0" smtClean="0">
                <a:solidFill>
                  <a:schemeClr val="bg1"/>
                </a:solidFill>
                <a:latin typeface="Avenir LT Std 35 Light"/>
                <a:cs typeface="Avenir LT Std 35 Light"/>
              </a:rPr>
              <a:pPr algn="l"/>
              <a:t>2</a:t>
            </a:fld>
            <a:endParaRPr lang="en-US" sz="700" b="0" i="0" dirty="0">
              <a:solidFill>
                <a:schemeClr val="bg1"/>
              </a:solidFill>
              <a:latin typeface="Avenir LT Std 35 Light"/>
              <a:cs typeface="Avenir LT Std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3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0" y="0"/>
            <a:ext cx="9143999" cy="3638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83475" y="4397586"/>
            <a:ext cx="1189247" cy="5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0210" y="4426851"/>
            <a:ext cx="1199307" cy="4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7400" y="4303872"/>
            <a:ext cx="1368170" cy="6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0210" y="3993072"/>
            <a:ext cx="1199307" cy="1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974" y="3919357"/>
            <a:ext cx="1241831" cy="309559"/>
          </a:xfrm>
          <a:prstGeom prst="rect">
            <a:avLst/>
          </a:prstGeom>
          <a:noFill/>
        </p:spPr>
      </p:pic>
      <p:pic>
        <p:nvPicPr>
          <p:cNvPr id="33" name="Picture 32" descr="New CHI Logo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540" y="3839351"/>
            <a:ext cx="1297029" cy="469571"/>
          </a:xfrm>
          <a:prstGeom prst="rect">
            <a:avLst/>
          </a:prstGeom>
        </p:spPr>
      </p:pic>
      <p:pic>
        <p:nvPicPr>
          <p:cNvPr id="34" name="Picture 33" descr="boeing-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54" y="4472586"/>
            <a:ext cx="1233979" cy="292651"/>
          </a:xfrm>
          <a:prstGeom prst="rect">
            <a:avLst/>
          </a:prstGeom>
        </p:spPr>
      </p:pic>
      <p:pic>
        <p:nvPicPr>
          <p:cNvPr id="35" name="Picture 34" descr="microsoft-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069" y="3954682"/>
            <a:ext cx="1026815" cy="238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610600" cy="609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About 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633587"/>
            <a:ext cx="3368675" cy="192367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Operating </a:t>
            </a:r>
            <a:r>
              <a:rPr lang="en-US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34 </a:t>
            </a:r>
            <a:r>
              <a:rPr lang="en-US" dirty="0">
                <a:solidFill>
                  <a:schemeClr val="bg1"/>
                </a:solidFill>
              </a:rPr>
              <a:t>virtual clinics</a:t>
            </a:r>
          </a:p>
          <a:p>
            <a:r>
              <a:rPr lang="en-US" dirty="0">
                <a:solidFill>
                  <a:schemeClr val="bg1"/>
                </a:solidFill>
              </a:rPr>
              <a:t>Serving</a:t>
            </a:r>
            <a:r>
              <a:rPr lang="en-US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53</a:t>
            </a:r>
            <a:r>
              <a:rPr lang="en-US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unique care programs</a:t>
            </a:r>
          </a:p>
          <a:p>
            <a:r>
              <a:rPr lang="en-US" dirty="0">
                <a:solidFill>
                  <a:schemeClr val="bg1"/>
                </a:solidFill>
              </a:rPr>
              <a:t>More than </a:t>
            </a:r>
            <a:r>
              <a:rPr lang="en-US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158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hospitals</a:t>
            </a:r>
          </a:p>
          <a:p>
            <a:r>
              <a:rPr lang="en-US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1M</a:t>
            </a:r>
            <a:r>
              <a:rPr lang="en-US" dirty="0">
                <a:solidFill>
                  <a:schemeClr val="bg1"/>
                </a:solidFill>
              </a:rPr>
              <a:t> members in health plan programs</a:t>
            </a:r>
          </a:p>
          <a:p>
            <a:r>
              <a:rPr lang="en-US" dirty="0">
                <a:solidFill>
                  <a:schemeClr val="bg1"/>
                </a:solidFill>
              </a:rPr>
              <a:t>Licensed in </a:t>
            </a:r>
            <a:r>
              <a:rPr lang="en-US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23</a:t>
            </a:r>
            <a:r>
              <a:rPr lang="en-US" dirty="0">
                <a:solidFill>
                  <a:schemeClr val="bg1"/>
                </a:solidFill>
              </a:rPr>
              <a:t> states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551488" y="1633971"/>
            <a:ext cx="3363912" cy="19283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Commercial ACO and ACO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network support</a:t>
            </a:r>
          </a:p>
          <a:p>
            <a:r>
              <a:rPr lang="en-US" dirty="0">
                <a:solidFill>
                  <a:schemeClr val="bg1"/>
                </a:solidFill>
              </a:rPr>
              <a:t>Corporate relationships with national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systems &amp; teaching institutions</a:t>
            </a:r>
          </a:p>
          <a:p>
            <a:r>
              <a:rPr lang="en-US" dirty="0">
                <a:solidFill>
                  <a:schemeClr val="bg1"/>
                </a:solidFill>
              </a:rPr>
              <a:t>Fortune 50 companies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097" y="141576"/>
            <a:ext cx="854054" cy="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64284" y="-34290"/>
            <a:ext cx="4579716" cy="1869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34839" y="1985011"/>
            <a:ext cx="2009161" cy="24372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123175"/>
            <a:ext cx="1902475" cy="1466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733685"/>
            <a:ext cx="2637905" cy="2409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9368" y="3224675"/>
            <a:ext cx="2452656" cy="758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CREATE</a:t>
            </a:r>
            <a:endParaRPr lang="en-US" sz="18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exceptional patient experiences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-697670" y="1629278"/>
            <a:ext cx="2452656" cy="5012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BUILD</a:t>
            </a:r>
            <a:r>
              <a:rPr lang="en-US" sz="1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</a:b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new relationships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343837" y="3207673"/>
            <a:ext cx="2452656" cy="633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CONNECT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consumers to </a:t>
            </a:r>
            <a:b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</a:b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their health </a:t>
            </a:r>
            <a:b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</a:b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system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072" y="514350"/>
            <a:ext cx="8618316" cy="457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We design and </a:t>
            </a:r>
            <a:br>
              <a:rPr lang="en-US" sz="2200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200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operate virtual clinics </a:t>
            </a:r>
            <a:br>
              <a:rPr lang="en-US" sz="2200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200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for health systems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2" name="Picture 11" descr="Carena_2-065_edited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2404" y="2733686"/>
            <a:ext cx="1696650" cy="1696650"/>
          </a:xfrm>
          <a:prstGeom prst="rect">
            <a:avLst/>
          </a:prstGeom>
          <a:ln w="34925">
            <a:noFill/>
          </a:ln>
        </p:spPr>
      </p:pic>
      <p:pic>
        <p:nvPicPr>
          <p:cNvPr id="14" name="Picture 13" descr="UW_VC-mockup_SM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284" y="1985011"/>
            <a:ext cx="2445325" cy="2445325"/>
          </a:xfrm>
          <a:prstGeom prst="rect">
            <a:avLst/>
          </a:prstGeom>
          <a:ln w="349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009832" y="1123174"/>
            <a:ext cx="2429222" cy="1466848"/>
            <a:chOff x="4704150" y="1431044"/>
            <a:chExt cx="2429222" cy="14668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68"/>
            <a:stretch/>
          </p:blipFill>
          <p:spPr>
            <a:xfrm>
              <a:off x="4704150" y="1431045"/>
              <a:ext cx="1214611" cy="1466847"/>
            </a:xfrm>
            <a:prstGeom prst="rect">
              <a:avLst/>
            </a:prstGeom>
            <a:ln w="34925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918761" y="1431044"/>
              <a:ext cx="1214611" cy="1466848"/>
            </a:xfrm>
            <a:prstGeom prst="rect">
              <a:avLst/>
            </a:prstGeom>
            <a:ln w="34925"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b="0" i="0" smtClean="0">
                <a:solidFill>
                  <a:schemeClr val="bg1"/>
                </a:solidFill>
                <a:latin typeface="Avenir LT Std 35 Light"/>
                <a:cs typeface="Avenir LT Std 35 Light"/>
              </a:rPr>
              <a:pPr algn="l"/>
              <a:t>4</a:t>
            </a:fld>
            <a:endParaRPr lang="en-US" sz="700" b="0" i="0" dirty="0">
              <a:solidFill>
                <a:schemeClr val="bg1"/>
              </a:solidFill>
              <a:latin typeface="Avenir LT Std 35 Light"/>
              <a:cs typeface="Avenir LT Std 35 Ligh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097" y="141576"/>
            <a:ext cx="854054" cy="1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era of access and delivery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453556" y="1335034"/>
            <a:ext cx="4048125" cy="2743200"/>
          </a:xfrm>
        </p:spPr>
        <p:txBody>
          <a:bodyPr/>
          <a:lstStyle/>
          <a:p>
            <a:pPr marL="346075" lvl="2" indent="-193675">
              <a:spcBef>
                <a:spcPts val="1200"/>
              </a:spcBef>
            </a:pPr>
            <a:r>
              <a:rPr lang="en-US" sz="1300" dirty="0"/>
              <a:t>As high deductibles and co-pays rise, consumers value budget-friendly healthcare choices</a:t>
            </a:r>
          </a:p>
          <a:p>
            <a:pPr marL="346075" lvl="2" indent="-193675">
              <a:spcBef>
                <a:spcPts val="1200"/>
              </a:spcBef>
            </a:pPr>
            <a:r>
              <a:rPr lang="en-US" sz="1300" dirty="0"/>
              <a:t>Self-insured employers expect healthcare that integrates with their plan</a:t>
            </a:r>
          </a:p>
          <a:p>
            <a:pPr marL="346075" lvl="2" indent="-193675">
              <a:spcBef>
                <a:spcPts val="1200"/>
              </a:spcBef>
            </a:pPr>
            <a:r>
              <a:rPr lang="en-US" sz="1300" dirty="0"/>
              <a:t>Large government and commercial payers are accelerating the shift to fee-for-value payment</a:t>
            </a:r>
          </a:p>
          <a:p>
            <a:pPr marL="346075" lvl="2" indent="-193675">
              <a:spcBef>
                <a:spcPts val="1200"/>
              </a:spcBef>
            </a:pPr>
            <a:r>
              <a:rPr lang="en-US" sz="1300" dirty="0"/>
              <a:t>Competition from non-system providers, </a:t>
            </a:r>
            <a:br>
              <a:rPr lang="en-US" sz="1300" dirty="0"/>
            </a:br>
            <a:r>
              <a:rPr lang="en-US" sz="1300" dirty="0"/>
              <a:t>such as retail &amp; apps, is intensifying</a:t>
            </a:r>
          </a:p>
          <a:p>
            <a:pPr marL="346075" lvl="2" indent="-193675">
              <a:spcBef>
                <a:spcPts val="1200"/>
              </a:spcBef>
            </a:pPr>
            <a:r>
              <a:rPr lang="en-US" sz="1300" dirty="0"/>
              <a:t>Expectations set by the internet that services </a:t>
            </a:r>
            <a:br>
              <a:rPr lang="en-US" sz="1300" dirty="0"/>
            </a:br>
            <a:r>
              <a:rPr lang="en-US" sz="1300" dirty="0"/>
              <a:t>are available on-demand, 24/7</a:t>
            </a:r>
          </a:p>
          <a:p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53" y="1319213"/>
            <a:ext cx="3205447" cy="2621018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921549" y="1219929"/>
            <a:ext cx="6393" cy="27432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20666" y="3737552"/>
            <a:ext cx="2926080" cy="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37068" y="1507066"/>
            <a:ext cx="635000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113714" y="1704516"/>
            <a:ext cx="1157413" cy="3410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B9C8D3"/>
                </a:solidFill>
                <a:latin typeface="Avenir Black" charset="0"/>
                <a:ea typeface="Avenir Black" charset="0"/>
                <a:cs typeface="Avenir Black" charset="0"/>
              </a:rPr>
              <a:t>Consumer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011746" y="3793892"/>
            <a:ext cx="635000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0045" y="3817042"/>
            <a:ext cx="583206" cy="338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B9C8D3"/>
                </a:solidFill>
                <a:latin typeface="Avenir Black" charset="0"/>
                <a:ea typeface="Avenir Black" charset="0"/>
                <a:cs typeface="Avenir Black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9965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4800" y="590550"/>
            <a:ext cx="8534400" cy="60960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-50">
                <a:solidFill>
                  <a:schemeClr val="tx2"/>
                </a:solidFill>
                <a:latin typeface="Avenir LT Std 95 Black" charset="0"/>
                <a:ea typeface="Avenir LT Std 95 Black" charset="0"/>
                <a:cs typeface="Avenir LT Std 95 Black" charset="0"/>
              </a:defRPr>
            </a:lvl1pPr>
          </a:lstStyle>
          <a:p>
            <a:r>
              <a:rPr lang="en-US" sz="3200" dirty="0">
                <a:solidFill>
                  <a:srgbClr val="4B4F54"/>
                </a:solidFill>
                <a:latin typeface="Avenir Black" charset="0"/>
                <a:ea typeface="Avenir Black" charset="0"/>
                <a:cs typeface="Avenir Black" charset="0"/>
              </a:rPr>
              <a:t>CHI Health-direct-to-employer </a:t>
            </a:r>
            <a:endParaRPr lang="en-US" sz="3200" dirty="0" smtClean="0">
              <a:solidFill>
                <a:srgbClr val="4B4F54"/>
              </a:solidFill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sz="3200" dirty="0" smtClean="0">
                <a:solidFill>
                  <a:srgbClr val="4B4F54"/>
                </a:solidFill>
                <a:latin typeface="Avenir Black" charset="0"/>
                <a:ea typeface="Avenir Black" charset="0"/>
                <a:cs typeface="Avenir Black" charset="0"/>
              </a:rPr>
              <a:t>virtual </a:t>
            </a:r>
            <a:r>
              <a:rPr lang="en-US" sz="3200" dirty="0">
                <a:solidFill>
                  <a:srgbClr val="4B4F54"/>
                </a:solidFill>
                <a:latin typeface="Avenir Black" charset="0"/>
                <a:ea typeface="Avenir Black" charset="0"/>
                <a:cs typeface="Avenir Black" charset="0"/>
              </a:rPr>
              <a:t>care product suite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5940403"/>
            <a:ext cx="8534400" cy="12700"/>
          </a:xfrm>
          <a:prstGeom prst="line">
            <a:avLst/>
          </a:prstGeom>
          <a:ln>
            <a:solidFill>
              <a:srgbClr val="5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4857750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smtClean="0">
                <a:solidFill>
                  <a:srgbClr val="FFFFFF"/>
                </a:solidFill>
                <a:latin typeface="Avenir LT Std 35 Light"/>
                <a:cs typeface="Avenir LT Std 35 Light"/>
              </a:rPr>
              <a:pPr/>
              <a:t>6</a:t>
            </a:fld>
            <a:endParaRPr lang="en-US" sz="700" dirty="0">
              <a:solidFill>
                <a:srgbClr val="FFFFFF"/>
              </a:solidFill>
              <a:latin typeface="Avenir LT Std 35 Light"/>
              <a:cs typeface="Avenir LT Std 35 Light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294569" y="1844525"/>
            <a:ext cx="1524992" cy="8599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accent2"/>
                </a:solidFill>
                <a:latin typeface="Avenir Black" charset="0"/>
                <a:ea typeface="Avenir Black" charset="0"/>
                <a:cs typeface="Avenir Black" charset="0"/>
              </a:rPr>
              <a:t>29%</a:t>
            </a:r>
            <a:endParaRPr lang="en-US" sz="5400" baseline="30000" dirty="0">
              <a:solidFill>
                <a:schemeClr val="accent2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85003" y="2582372"/>
            <a:ext cx="3160308" cy="9280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rPr>
              <a:t>of employees on a HDHP plan in 2016. 8% increase from 2015.</a:t>
            </a:r>
            <a:endParaRPr lang="en-US" sz="1800" dirty="0">
              <a:solidFill>
                <a:schemeClr val="tx2"/>
              </a:solidFill>
              <a:latin typeface="Avenir LT Std 35 Light" charset="0"/>
              <a:ea typeface="Avenir LT Std 35 Light" charset="0"/>
              <a:cs typeface="Avenir LT Std 35 Light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4800" y="4549973"/>
            <a:ext cx="41620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tx2"/>
                </a:solidFill>
                <a:latin typeface="Avenir Light Oblique" charset="0"/>
                <a:ea typeface="Avenir Light Oblique" charset="0"/>
                <a:cs typeface="Avenir Light Oblique" charset="0"/>
              </a:rPr>
              <a:t>Source: Kaiser Family Foundation, 2016 Employer Health Benefits Survey</a:t>
            </a:r>
          </a:p>
        </p:txBody>
      </p:sp>
      <p:sp>
        <p:nvSpPr>
          <p:cNvPr id="45" name="Text Placeholder 5"/>
          <p:cNvSpPr txBox="1">
            <a:spLocks/>
          </p:cNvSpPr>
          <p:nvPr/>
        </p:nvSpPr>
        <p:spPr>
          <a:xfrm>
            <a:off x="4943475" y="1556011"/>
            <a:ext cx="4048125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 kern="1400" spc="1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517525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 kern="1400" spc="1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2pPr>
            <a:lvl3pPr marL="690563" indent="-1905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100" b="0" i="0" kern="1400" spc="1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3pPr>
            <a:lvl4pPr marL="460375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 kern="1400" spc="1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4pPr>
            <a:lvl5pPr marL="690563" indent="-230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LucidaGrande" charset="0"/>
              <a:buChar char="▶︎"/>
              <a:tabLst/>
              <a:defRPr sz="1300" b="0" i="0" kern="1400" spc="10">
                <a:solidFill>
                  <a:schemeClr val="tx2"/>
                </a:solidFill>
                <a:latin typeface="Avenir LT Std 35 Light" charset="0"/>
                <a:ea typeface="Avenir LT Std 35 Light" charset="0"/>
                <a:cs typeface="Avenir LT Std 35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lvl="2" indent="-284163">
              <a:spcBef>
                <a:spcPts val="1200"/>
              </a:spcBef>
              <a:buClr>
                <a:srgbClr val="00BED6"/>
              </a:buClr>
            </a:pPr>
            <a:r>
              <a:rPr lang="en-US" sz="1300" dirty="0">
                <a:solidFill>
                  <a:srgbClr val="4B4F54"/>
                </a:solidFill>
              </a:rPr>
              <a:t>Develop a full employer health portfolio, driving revenue and ROI both directly and through downstream health system, CIN and/or health plan P&amp;Ls  </a:t>
            </a:r>
          </a:p>
          <a:p>
            <a:pPr lvl="0">
              <a:buClr>
                <a:srgbClr val="00BED6"/>
              </a:buClr>
            </a:pPr>
            <a:r>
              <a:rPr lang="en-US" dirty="0">
                <a:solidFill>
                  <a:srgbClr val="4B4F54"/>
                </a:solidFill>
              </a:rPr>
              <a:t>Deliver tailored high-tech, high-touch health solutions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ED6"/>
              </a:buClr>
              <a:buSzPct val="60000"/>
              <a:buFont typeface="LucidaGrande" charset="0"/>
              <a:buChar char="▶︎"/>
              <a:tabLst/>
              <a:defRPr/>
            </a:pPr>
            <a:endParaRPr kumimoji="0" lang="en-US" sz="1300" b="0" i="0" u="none" strike="noStrike" kern="1400" cap="none" spc="10" normalizeH="0" baseline="0" noProof="0" dirty="0">
              <a:ln>
                <a:noFill/>
              </a:ln>
              <a:solidFill>
                <a:srgbClr val="4B4F54"/>
              </a:solidFill>
              <a:effectLst/>
              <a:uLnTx/>
              <a:uFillTx/>
              <a:latin typeface="Avenir LT Std 35 Light" charset="0"/>
              <a:ea typeface="Avenir LT Std 35 Light" charset="0"/>
              <a:cs typeface="Avenir LT Std 35 Light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 rot="5400000">
            <a:off x="6573401" y="1522564"/>
            <a:ext cx="940672" cy="4200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vert27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Century Gothic" panose="020B0502020202020204" pitchFamily="34" charset="0"/>
              <a:buNone/>
              <a:tabLst/>
              <a:defRPr sz="15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ED6"/>
              </a:buClr>
            </a:pPr>
            <a:r>
              <a:rPr lang="en-US" sz="1600" b="1" dirty="0" smtClean="0">
                <a:solidFill>
                  <a:srgbClr val="FFFFFF"/>
                </a:solidFill>
                <a:latin typeface="Avenir 35 Light"/>
              </a:rPr>
              <a:t>Partnered </a:t>
            </a:r>
            <a:r>
              <a:rPr lang="en-US" sz="1600" b="1" dirty="0">
                <a:solidFill>
                  <a:srgbClr val="FFFFFF"/>
                </a:solidFill>
                <a:latin typeface="Avenir 35 Light"/>
              </a:rPr>
              <a:t>with more than 20 employers </a:t>
            </a:r>
            <a:r>
              <a:rPr lang="en-US" sz="1600" b="1" dirty="0" smtClean="0">
                <a:solidFill>
                  <a:srgbClr val="FFFFFF"/>
                </a:solidFill>
                <a:latin typeface="Avenir 35 Light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Avenir 35 Light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venir 35 Light"/>
              </a:rPr>
              <a:t>in </a:t>
            </a:r>
            <a:r>
              <a:rPr lang="en-US" sz="1600" b="1" dirty="0">
                <a:solidFill>
                  <a:srgbClr val="FFFFFF"/>
                </a:solidFill>
                <a:latin typeface="Avenir 35 Light"/>
              </a:rPr>
              <a:t>the Omaha area</a:t>
            </a:r>
          </a:p>
        </p:txBody>
      </p:sp>
      <p:pic>
        <p:nvPicPr>
          <p:cNvPr id="47" name="Picture 46" descr="CHI_H_1line_Pos_4C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54" y="4208538"/>
            <a:ext cx="1823545" cy="7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393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itle 61"/>
          <p:cNvSpPr>
            <a:spLocks noGrp="1"/>
          </p:cNvSpPr>
          <p:nvPr>
            <p:ph type="title"/>
          </p:nvPr>
        </p:nvSpPr>
        <p:spPr>
          <a:xfrm>
            <a:off x="457200" y="427640"/>
            <a:ext cx="8610600" cy="609600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Telehealth at the center of </a:t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chemeClr val="accent3"/>
                </a:solidFill>
              </a:rPr>
              <a:t>value-based care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1618948"/>
            <a:ext cx="1371600" cy="509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14400" y="1629055"/>
            <a:ext cx="757003" cy="385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lack" charset="0"/>
                <a:ea typeface="Avenir Black" charset="0"/>
                <a:cs typeface="Avenir Black" charset="0"/>
              </a:rPr>
              <a:t>1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519003" y="2333246"/>
            <a:ext cx="5144556" cy="4989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Patient </a:t>
            </a:r>
            <a:r>
              <a:rPr lang="en-US" sz="1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Engagement</a:t>
            </a:r>
            <a:r>
              <a:rPr lang="en-US" sz="1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—consistent</a:t>
            </a:r>
            <a:r>
              <a:rPr lang="en-US" sz="1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engagement through digital marketing </a:t>
            </a:r>
            <a:endParaRPr lang="en-US" sz="1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11995"/>
            <a:ext cx="1371600" cy="509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519003" y="3045088"/>
            <a:ext cx="5144556" cy="4801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Preventive </a:t>
            </a:r>
            <a:r>
              <a:rPr lang="en-US" sz="1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Health</a:t>
            </a:r>
            <a:r>
              <a:rPr lang="en-US" sz="1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—programmatic care and engagement on patient’s terms</a:t>
            </a:r>
            <a:endParaRPr lang="en-US" sz="1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914400" y="2341313"/>
            <a:ext cx="757003" cy="385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lack" charset="0"/>
                <a:ea typeface="Avenir Black" charset="0"/>
                <a:cs typeface="Avenir Black" charset="0"/>
              </a:rPr>
              <a:t>2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005042"/>
            <a:ext cx="1371600" cy="509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519003" y="3719743"/>
            <a:ext cx="5144556" cy="6194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Care </a:t>
            </a:r>
            <a:r>
              <a:rPr lang="en-US" sz="1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Coordination / </a:t>
            </a:r>
            <a:r>
              <a:rPr lang="en-US" sz="1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Adherence</a:t>
            </a:r>
            <a:r>
              <a:rPr lang="en-US" sz="1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—business &amp; clinical workflows integrated into virtual clinic </a:t>
            </a:r>
            <a:endParaRPr lang="en-US" sz="1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914400" y="3023606"/>
            <a:ext cx="757003" cy="385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lack" charset="0"/>
                <a:ea typeface="Avenir Black" charset="0"/>
                <a:cs typeface="Avenir Black" charset="0"/>
              </a:rPr>
              <a:t>3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1495404" y="1624232"/>
            <a:ext cx="5149553" cy="4818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Expanded Access</a:t>
            </a:r>
            <a:r>
              <a:rPr lang="en-US" sz="1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—24/7/365 service to extended geographic area</a:t>
            </a:r>
            <a:endParaRPr lang="en-US" sz="1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97" y="145757"/>
            <a:ext cx="854054" cy="169566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  <a:alpha val="81000"/>
              </a:schemeClr>
            </a:outerShdw>
          </a:effectLst>
        </p:spPr>
      </p:pic>
      <p:grpSp>
        <p:nvGrpSpPr>
          <p:cNvPr id="56" name="Group 55"/>
          <p:cNvGrpSpPr/>
          <p:nvPr/>
        </p:nvGrpSpPr>
        <p:grpSpPr>
          <a:xfrm>
            <a:off x="7319161" y="864242"/>
            <a:ext cx="1875328" cy="7460100"/>
            <a:chOff x="7292267" y="931477"/>
            <a:chExt cx="1875328" cy="7460100"/>
          </a:xfrm>
        </p:grpSpPr>
        <p:grpSp>
          <p:nvGrpSpPr>
            <p:cNvPr id="40" name="Group 39"/>
            <p:cNvGrpSpPr/>
            <p:nvPr/>
          </p:nvGrpSpPr>
          <p:grpSpPr>
            <a:xfrm>
              <a:off x="8229931" y="931477"/>
              <a:ext cx="937664" cy="7460100"/>
              <a:chOff x="8229931" y="931477"/>
              <a:chExt cx="937664" cy="74601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229931" y="931477"/>
                <a:ext cx="937664" cy="3730050"/>
                <a:chOff x="8229931" y="931477"/>
                <a:chExt cx="937664" cy="373005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8229931" y="931477"/>
                  <a:ext cx="937664" cy="1869141"/>
                  <a:chOff x="8229931" y="931477"/>
                  <a:chExt cx="937664" cy="1869141"/>
                </a:xfrm>
              </p:grpSpPr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931477"/>
                    <a:ext cx="937664" cy="937664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1862954"/>
                    <a:ext cx="937664" cy="93766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8229931" y="2792386"/>
                  <a:ext cx="937664" cy="1869141"/>
                  <a:chOff x="8229931" y="931477"/>
                  <a:chExt cx="937664" cy="1869141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931477"/>
                    <a:ext cx="937664" cy="937664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1862954"/>
                    <a:ext cx="937664" cy="93766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8229931" y="4661527"/>
                <a:ext cx="937664" cy="3730050"/>
                <a:chOff x="8229931" y="931477"/>
                <a:chExt cx="937664" cy="373005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8229931" y="931477"/>
                  <a:ext cx="937664" cy="1869141"/>
                  <a:chOff x="8229931" y="931477"/>
                  <a:chExt cx="937664" cy="1869141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931477"/>
                    <a:ext cx="937664" cy="937664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1862954"/>
                    <a:ext cx="937664" cy="93766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8229931" y="2792386"/>
                  <a:ext cx="937664" cy="1869141"/>
                  <a:chOff x="8229931" y="931477"/>
                  <a:chExt cx="937664" cy="1869141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931477"/>
                    <a:ext cx="937664" cy="937664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1862954"/>
                    <a:ext cx="937664" cy="937664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1" name="Group 40"/>
            <p:cNvGrpSpPr/>
            <p:nvPr/>
          </p:nvGrpSpPr>
          <p:grpSpPr>
            <a:xfrm>
              <a:off x="7292267" y="931477"/>
              <a:ext cx="937664" cy="7460100"/>
              <a:chOff x="8229931" y="931477"/>
              <a:chExt cx="937664" cy="74601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8229931" y="931477"/>
                <a:ext cx="937664" cy="3730050"/>
                <a:chOff x="8229931" y="931477"/>
                <a:chExt cx="937664" cy="373005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8229931" y="931477"/>
                  <a:ext cx="937664" cy="1869141"/>
                  <a:chOff x="8229931" y="931477"/>
                  <a:chExt cx="937664" cy="1869141"/>
                </a:xfrm>
              </p:grpSpPr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931477"/>
                    <a:ext cx="937664" cy="937664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1862954"/>
                    <a:ext cx="937664" cy="93766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8229931" y="2792386"/>
                  <a:ext cx="937664" cy="1869141"/>
                  <a:chOff x="8229931" y="931477"/>
                  <a:chExt cx="937664" cy="1869141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931477"/>
                    <a:ext cx="937664" cy="937664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1862954"/>
                    <a:ext cx="937664" cy="93766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8229931" y="4661527"/>
                <a:ext cx="937664" cy="3730050"/>
                <a:chOff x="8229931" y="931477"/>
                <a:chExt cx="937664" cy="373005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8229931" y="931477"/>
                  <a:ext cx="937664" cy="1869141"/>
                  <a:chOff x="8229931" y="931477"/>
                  <a:chExt cx="937664" cy="1869141"/>
                </a:xfrm>
              </p:grpSpPr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931477"/>
                    <a:ext cx="937664" cy="937664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1862954"/>
                    <a:ext cx="937664" cy="93766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8229931" y="2792386"/>
                  <a:ext cx="937664" cy="1869141"/>
                  <a:chOff x="8229931" y="931477"/>
                  <a:chExt cx="937664" cy="1869141"/>
                </a:xfrm>
              </p:grpSpPr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931477"/>
                    <a:ext cx="937664" cy="937664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9931" y="1862954"/>
                    <a:ext cx="937664" cy="937664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65" name="TextBox 64"/>
          <p:cNvSpPr txBox="1"/>
          <p:nvPr/>
        </p:nvSpPr>
        <p:spPr>
          <a:xfrm>
            <a:off x="381000" y="4857750"/>
            <a:ext cx="5995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700" b="0" i="0" dirty="0">
                <a:solidFill>
                  <a:schemeClr val="bg1"/>
                </a:solidFill>
                <a:latin typeface="Avenir LT Std 35 Light"/>
                <a:cs typeface="Avenir LT Std 35 Light"/>
              </a:rPr>
              <a:t>Confidential | 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0" y="3708599"/>
            <a:ext cx="1371600" cy="509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ontent Placeholder 5"/>
          <p:cNvSpPr txBox="1">
            <a:spLocks/>
          </p:cNvSpPr>
          <p:nvPr/>
        </p:nvSpPr>
        <p:spPr>
          <a:xfrm>
            <a:off x="914400" y="3727163"/>
            <a:ext cx="757003" cy="385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bg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4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1221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3825"/>
            <a:ext cx="9144001" cy="539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38150"/>
            <a:ext cx="83058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Cost savings example in 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value-based telemedicine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4160321" y="1658734"/>
            <a:ext cx="3813588" cy="6500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tabLst/>
              <a:defRPr sz="15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ED6"/>
              </a:buClr>
              <a:buFont typeface="Century Gothic" panose="020B0502020202020204" pitchFamily="34" charset="0"/>
              <a:buNone/>
            </a:pPr>
            <a:r>
              <a:rPr lang="en-US" dirty="0">
                <a:solidFill>
                  <a:srgbClr val="FFFFFF"/>
                </a:solidFill>
              </a:rPr>
              <a:t>In 2015, Hospital XYZ paid a </a:t>
            </a:r>
            <a:r>
              <a:rPr lang="en-US" b="1" dirty="0">
                <a:solidFill>
                  <a:srgbClr val="00BED6"/>
                </a:solidFill>
                <a:latin typeface="Avenir Black" charset="0"/>
                <a:ea typeface="Avenir Black" charset="0"/>
                <a:cs typeface="Avenir Black" charset="0"/>
              </a:rPr>
              <a:t>$400,000 </a:t>
            </a:r>
            <a:r>
              <a:rPr lang="en-US" dirty="0">
                <a:solidFill>
                  <a:srgbClr val="FFFFFF"/>
                </a:solidFill>
              </a:rPr>
              <a:t>penalty for having excess readmissions.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25296" y="3724681"/>
            <a:ext cx="4385304" cy="2279286"/>
            <a:chOff x="4225296" y="3877081"/>
            <a:chExt cx="4385304" cy="2279286"/>
          </a:xfrm>
        </p:grpSpPr>
        <p:sp>
          <p:nvSpPr>
            <p:cNvPr id="26" name="Content Placeholder 5"/>
            <p:cNvSpPr txBox="1">
              <a:spLocks/>
            </p:cNvSpPr>
            <p:nvPr/>
          </p:nvSpPr>
          <p:spPr>
            <a:xfrm>
              <a:off x="4483101" y="3877081"/>
              <a:ext cx="609600" cy="57083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tabLst/>
                <a:defRPr sz="15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2pPr>
              <a:lvl3pPr marL="12001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4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2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BED6"/>
                </a:buClr>
                <a:buFont typeface="Century Gothic" panose="020B0502020202020204" pitchFamily="34" charset="0"/>
                <a:buNone/>
              </a:pPr>
              <a:r>
                <a:rPr lang="en-US" sz="5400" b="1" dirty="0">
                  <a:ln w="19050">
                    <a:solidFill>
                      <a:srgbClr val="FFFFFF"/>
                    </a:solidFill>
                  </a:ln>
                  <a:noFill/>
                  <a:latin typeface="Avenir Black" charset="0"/>
                  <a:ea typeface="Avenir Black" charset="0"/>
                  <a:cs typeface="Avenir Black" charset="0"/>
                </a:rPr>
                <a:t>$</a:t>
              </a:r>
            </a:p>
          </p:txBody>
        </p:sp>
        <p:sp>
          <p:nvSpPr>
            <p:cNvPr id="29" name="Content Placeholder 5"/>
            <p:cNvSpPr txBox="1">
              <a:spLocks/>
            </p:cNvSpPr>
            <p:nvPr/>
          </p:nvSpPr>
          <p:spPr>
            <a:xfrm>
              <a:off x="5295054" y="4115637"/>
              <a:ext cx="3315546" cy="204073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tabLst/>
                <a:defRPr sz="15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2pPr>
              <a:lvl3pPr marL="12001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4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2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BED6"/>
                </a:buClr>
                <a:buFont typeface="Century Gothic" panose="020B0502020202020204" pitchFamily="34" charset="0"/>
                <a:buNone/>
              </a:pPr>
              <a:r>
                <a:rPr lang="en-US" b="1" dirty="0">
                  <a:solidFill>
                    <a:srgbClr val="00BED6"/>
                  </a:solidFill>
                  <a:latin typeface="Avenir Black" charset="0"/>
                  <a:ea typeface="Avenir Black" charset="0"/>
                  <a:cs typeface="Avenir Black" charset="0"/>
                </a:rPr>
                <a:t>$133,000 </a:t>
              </a:r>
              <a:r>
                <a:rPr lang="en-US" dirty="0">
                  <a:solidFill>
                    <a:srgbClr val="FFFFFF"/>
                  </a:solidFill>
                </a:rPr>
                <a:t>to </a:t>
              </a:r>
              <a:r>
                <a:rPr lang="en-US" b="1" dirty="0">
                  <a:solidFill>
                    <a:srgbClr val="00BED6"/>
                  </a:solidFill>
                  <a:latin typeface="Avenir Black" charset="0"/>
                  <a:ea typeface="Avenir Black" charset="0"/>
                  <a:cs typeface="Avenir Black" charset="0"/>
                </a:rPr>
                <a:t>$200,000 </a:t>
              </a:r>
              <a:r>
                <a:rPr lang="en-US" dirty="0">
                  <a:solidFill>
                    <a:srgbClr val="FFFFFF"/>
                  </a:solidFill>
                </a:rPr>
                <a:t>in penalties </a:t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lang="en-US" b="1" dirty="0">
                  <a:solidFill>
                    <a:srgbClr val="00BED6"/>
                  </a:solidFill>
                  <a:latin typeface="Avenir Black" charset="0"/>
                  <a:ea typeface="Avenir Black" charset="0"/>
                  <a:cs typeface="Avenir Black" charset="0"/>
                </a:rPr>
                <a:t>+</a:t>
              </a:r>
              <a:r>
                <a:rPr lang="en-US" dirty="0">
                  <a:solidFill>
                    <a:srgbClr val="FFFFFF"/>
                  </a:solidFill>
                </a:rPr>
                <a:t> the actual costs of the readmission.</a:t>
              </a:r>
            </a:p>
          </p:txBody>
        </p:sp>
        <p:sp>
          <p:nvSpPr>
            <p:cNvPr id="33" name="Content Placeholder 5"/>
            <p:cNvSpPr txBox="1">
              <a:spLocks/>
            </p:cNvSpPr>
            <p:nvPr/>
          </p:nvSpPr>
          <p:spPr>
            <a:xfrm>
              <a:off x="5295051" y="3923813"/>
              <a:ext cx="2020149" cy="23868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tabLst/>
                <a:defRPr sz="15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2pPr>
              <a:lvl3pPr marL="12001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4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2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BED6"/>
                </a:buClr>
                <a:buFont typeface="Century Gothic" panose="020B0502020202020204" pitchFamily="34" charset="0"/>
                <a:buNone/>
              </a:pPr>
              <a:r>
                <a:rPr lang="en-US" sz="1100" b="1">
                  <a:solidFill>
                    <a:srgbClr val="FFFFFF"/>
                  </a:solidFill>
                  <a:latin typeface="Avenir Black" charset="0"/>
                  <a:ea typeface="Avenir Black" charset="0"/>
                  <a:cs typeface="Avenir Black" charset="0"/>
                </a:rPr>
                <a:t>YOU COULD </a:t>
              </a:r>
              <a:r>
                <a:rPr lang="en-US" sz="1100" b="1" dirty="0">
                  <a:solidFill>
                    <a:srgbClr val="FFFFFF"/>
                  </a:solidFill>
                  <a:latin typeface="Avenir Black" charset="0"/>
                  <a:ea typeface="Avenir Black" charset="0"/>
                  <a:cs typeface="Avenir Black" charset="0"/>
                </a:rPr>
                <a:t>BE SAVING</a:t>
              </a:r>
            </a:p>
          </p:txBody>
        </p:sp>
        <p:sp>
          <p:nvSpPr>
            <p:cNvPr id="35" name="Content Placeholder 5"/>
            <p:cNvSpPr txBox="1">
              <a:spLocks/>
            </p:cNvSpPr>
            <p:nvPr/>
          </p:nvSpPr>
          <p:spPr>
            <a:xfrm>
              <a:off x="4225296" y="4056692"/>
              <a:ext cx="609600" cy="57083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tabLst/>
                <a:defRPr sz="15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2pPr>
              <a:lvl3pPr marL="12001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4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2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BED6"/>
                </a:buClr>
                <a:buFont typeface="Century Gothic" panose="020B0502020202020204" pitchFamily="34" charset="0"/>
                <a:buNone/>
              </a:pPr>
              <a:r>
                <a:rPr lang="en-US" sz="2800" b="1" dirty="0">
                  <a:solidFill>
                    <a:srgbClr val="F4C300"/>
                  </a:solidFill>
                  <a:latin typeface="Avenir Black" charset="0"/>
                  <a:ea typeface="Avenir Black" charset="0"/>
                  <a:cs typeface="Avenir Black" charset="0"/>
                </a:rPr>
                <a:t>+</a:t>
              </a:r>
              <a:endParaRPr lang="en-US" sz="4400" b="1" dirty="0">
                <a:solidFill>
                  <a:srgbClr val="FFFFFF"/>
                </a:solidFill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40445" y="2503354"/>
            <a:ext cx="3633463" cy="901560"/>
            <a:chOff x="4340445" y="2825689"/>
            <a:chExt cx="3633463" cy="90156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340445" y="3072404"/>
              <a:ext cx="0" cy="313438"/>
            </a:xfrm>
            <a:prstGeom prst="straightConnector1">
              <a:avLst/>
            </a:prstGeom>
            <a:ln w="444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5"/>
            <p:cNvSpPr txBox="1">
              <a:spLocks/>
            </p:cNvSpPr>
            <p:nvPr/>
          </p:nvSpPr>
          <p:spPr>
            <a:xfrm>
              <a:off x="5295054" y="3014462"/>
              <a:ext cx="2678854" cy="71278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tabLst/>
                <a:defRPr sz="15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2pPr>
              <a:lvl3pPr marL="12001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4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2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BED6"/>
                </a:buClr>
                <a:buFont typeface="Century Gothic" panose="020B0502020202020204" pitchFamily="34" charset="0"/>
                <a:buNone/>
              </a:pPr>
              <a:r>
                <a:rPr lang="en-US" dirty="0">
                  <a:solidFill>
                    <a:srgbClr val="FFFFFF"/>
                  </a:solidFill>
                </a:rPr>
                <a:t>Pneumonia </a:t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lang="en-US" dirty="0">
                  <a:solidFill>
                    <a:srgbClr val="FFFFFF"/>
                  </a:solidFill>
                </a:rPr>
                <a:t>readmissions about </a:t>
              </a:r>
              <a:r>
                <a:rPr lang="en-US" b="1" dirty="0">
                  <a:solidFill>
                    <a:srgbClr val="00BED6"/>
                  </a:solidFill>
                  <a:latin typeface="Avenir Black" charset="0"/>
                  <a:ea typeface="Avenir Black" charset="0"/>
                  <a:cs typeface="Avenir Black" charset="0"/>
                </a:rPr>
                <a:t>10%</a:t>
              </a:r>
              <a:r>
                <a:rPr lang="en-US" dirty="0">
                  <a:solidFill>
                    <a:srgbClr val="FFFFFF"/>
                  </a:solidFill>
                </a:rPr>
                <a:t> </a:t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lang="en-US" sz="1100" dirty="0">
                  <a:solidFill>
                    <a:srgbClr val="FFFFFF"/>
                  </a:solidFill>
                </a:rPr>
                <a:t>(from 6.9% to 6.2%)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2" name="Content Placeholder 5"/>
            <p:cNvSpPr txBox="1">
              <a:spLocks/>
            </p:cNvSpPr>
            <p:nvPr/>
          </p:nvSpPr>
          <p:spPr>
            <a:xfrm>
              <a:off x="5295051" y="2825689"/>
              <a:ext cx="1513757" cy="18877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tabLst/>
                <a:defRPr sz="15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2pPr>
              <a:lvl3pPr marL="12001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4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2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BED6"/>
                </a:buClr>
                <a:buFont typeface="Century Gothic" panose="020B0502020202020204" pitchFamily="34" charset="0"/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venir Black" charset="0"/>
                  <a:ea typeface="Avenir Black" charset="0"/>
                  <a:cs typeface="Avenir Black" charset="0"/>
                </a:rPr>
                <a:t>BY REDUCING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62" y="2906828"/>
              <a:ext cx="599440" cy="599440"/>
            </a:xfrm>
            <a:prstGeom prst="rect">
              <a:avLst/>
            </a:prstGeom>
          </p:spPr>
        </p:pic>
      </p:grpSp>
      <p:cxnSp>
        <p:nvCxnSpPr>
          <p:cNvPr id="40" name="Straight Connector 39"/>
          <p:cNvCxnSpPr/>
          <p:nvPr/>
        </p:nvCxnSpPr>
        <p:spPr>
          <a:xfrm>
            <a:off x="3810000" y="1658734"/>
            <a:ext cx="0" cy="3037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4995436"/>
            <a:ext cx="65710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venir LT Std 35 Light"/>
                <a:cs typeface="Avenir LT Std 35 Light"/>
              </a:rPr>
              <a:t>Confidential | </a:t>
            </a:r>
            <a:fld id="{04B4FD12-5085-8B4E-A26C-9016ECE80133}" type="slidenum">
              <a:rPr lang="en-US" sz="700" smtClean="0">
                <a:solidFill>
                  <a:srgbClr val="FFFFFF"/>
                </a:solidFill>
                <a:latin typeface="Avenir LT Std 35 Light"/>
                <a:cs typeface="Avenir LT Std 35 Light"/>
              </a:rPr>
              <a:pPr/>
              <a:t>8</a:t>
            </a:fld>
            <a:endParaRPr lang="en-US" sz="700" dirty="0">
              <a:solidFill>
                <a:srgbClr val="FFFFFF"/>
              </a:solidFill>
              <a:latin typeface="Avenir LT Std 35 Light"/>
              <a:cs typeface="Avenir LT Std 35 Light"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593779" y="1658734"/>
            <a:ext cx="2713502" cy="2233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tabLst/>
              <a:defRPr sz="15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ED6"/>
              </a:buClr>
              <a:buFont typeface="Century Gothic" panose="020B0502020202020204" pitchFamily="34" charset="0"/>
              <a:buNone/>
            </a:pPr>
            <a:r>
              <a:rPr lang="en-US" dirty="0">
                <a:solidFill>
                  <a:srgbClr val="FFFFFF"/>
                </a:solidFill>
              </a:rPr>
              <a:t>A ‘package’ of virtual visits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can be scheduled shortly after discharge, when patient is at greatest risk for anxiety, complications, </a:t>
            </a:r>
            <a:r>
              <a:rPr lang="en-US" dirty="0" smtClean="0">
                <a:solidFill>
                  <a:srgbClr val="FFFFFF"/>
                </a:solidFill>
              </a:rPr>
              <a:t>ED </a:t>
            </a:r>
            <a:r>
              <a:rPr lang="en-US" dirty="0">
                <a:solidFill>
                  <a:srgbClr val="FFFFFF"/>
                </a:solidFill>
              </a:rPr>
              <a:t>visit,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or </a:t>
            </a:r>
            <a:r>
              <a:rPr lang="en-US" dirty="0">
                <a:solidFill>
                  <a:srgbClr val="FFFFFF"/>
                </a:solidFill>
              </a:rPr>
              <a:t>readmission.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9" y="3516860"/>
            <a:ext cx="559869" cy="559869"/>
          </a:xfrm>
          <a:prstGeom prst="rect">
            <a:avLst/>
          </a:prstGeom>
        </p:spPr>
      </p:pic>
      <p:sp>
        <p:nvSpPr>
          <p:cNvPr id="38" name="Content Placeholder 5"/>
          <p:cNvSpPr txBox="1">
            <a:spLocks/>
          </p:cNvSpPr>
          <p:nvPr/>
        </p:nvSpPr>
        <p:spPr>
          <a:xfrm>
            <a:off x="1176311" y="3552263"/>
            <a:ext cx="2240414" cy="2233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tabLst/>
              <a:defRPr sz="15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50000"/>
              <a:buFont typeface="Century Gothic" panose="020B0502020202020204" pitchFamily="34" charset="0"/>
              <a:buChar char="►"/>
              <a:defRPr sz="1400" b="0" i="0" kern="1400" spc="10">
                <a:solidFill>
                  <a:schemeClr val="tx2"/>
                </a:solidFill>
                <a:latin typeface="Avenir LT Std 35 Light"/>
                <a:ea typeface="Century Gothic" charset="0"/>
                <a:cs typeface="Avenir LT Std 35 Light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4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200" b="0" i="0" kern="1400" spc="1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ED6"/>
              </a:buClr>
              <a:buFont typeface="Century Gothic" panose="020B0502020202020204" pitchFamily="34" charset="0"/>
              <a:buNone/>
            </a:pP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err="1">
                <a:solidFill>
                  <a:srgbClr val="FFFFFF"/>
                </a:solidFill>
              </a:rPr>
              <a:t>Virtualist</a:t>
            </a:r>
            <a:r>
              <a:rPr lang="en-US" dirty="0">
                <a:solidFill>
                  <a:srgbClr val="FFFFFF"/>
                </a:solidFill>
              </a:rPr>
              <a:t> will follow specially-designed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post-discharge protocols.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86690" y="3380335"/>
            <a:ext cx="275223" cy="278308"/>
            <a:chOff x="494657" y="4068887"/>
            <a:chExt cx="275223" cy="278308"/>
          </a:xfrm>
        </p:grpSpPr>
        <p:sp>
          <p:nvSpPr>
            <p:cNvPr id="41" name="Oval 40"/>
            <p:cNvSpPr/>
            <p:nvPr/>
          </p:nvSpPr>
          <p:spPr>
            <a:xfrm>
              <a:off x="494657" y="4157037"/>
              <a:ext cx="190160" cy="19015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Content Placeholder 5"/>
            <p:cNvSpPr txBox="1">
              <a:spLocks/>
            </p:cNvSpPr>
            <p:nvPr/>
          </p:nvSpPr>
          <p:spPr>
            <a:xfrm>
              <a:off x="524180" y="4068887"/>
              <a:ext cx="245700" cy="23012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marR="0" indent="-28575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tabLst/>
                <a:defRPr sz="15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2pPr>
              <a:lvl3pPr marL="120015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2"/>
                </a:buClr>
                <a:buSzPct val="50000"/>
                <a:buFont typeface="Century Gothic" panose="020B0502020202020204" pitchFamily="34" charset="0"/>
                <a:buChar char="►"/>
                <a:defRPr sz="1400" b="0" i="0" kern="1400" spc="10">
                  <a:solidFill>
                    <a:schemeClr val="tx2"/>
                  </a:solidFill>
                  <a:latin typeface="Avenir LT Std 35 Light"/>
                  <a:ea typeface="Century Gothic" charset="0"/>
                  <a:cs typeface="Avenir LT Std 35 Light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4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/>
                <a:buNone/>
                <a:defRPr sz="1200" b="0" i="0" kern="1400" spc="1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00BED6"/>
                </a:buClr>
                <a:buFont typeface="Century Gothic" panose="020B0502020202020204" pitchFamily="34" charset="0"/>
                <a:buNone/>
              </a:pPr>
              <a:r>
                <a:rPr lang="en-US" sz="1800" dirty="0">
                  <a:solidFill>
                    <a:srgbClr val="F4C300"/>
                  </a:solidFill>
                </a:rPr>
                <a:t>✓</a:t>
              </a:r>
              <a:endParaRPr lang="en-US" sz="3200" b="1" dirty="0">
                <a:solidFill>
                  <a:srgbClr val="F4C300"/>
                </a:solidFill>
                <a:latin typeface="Avenir Black" charset="0"/>
                <a:ea typeface="Avenir Black" charset="0"/>
                <a:cs typeface="Aveni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959"/>
            <a:ext cx="8618316" cy="612648"/>
          </a:xfrm>
        </p:spPr>
        <p:txBody>
          <a:bodyPr/>
          <a:lstStyle/>
          <a:p>
            <a:r>
              <a:rPr lang="en-US" sz="3200" dirty="0"/>
              <a:t>Adapting </a:t>
            </a:r>
            <a:r>
              <a:rPr lang="en-US" sz="3200" dirty="0" smtClean="0"/>
              <a:t>a virtual </a:t>
            </a:r>
            <a:r>
              <a:rPr lang="en-US" sz="3200" dirty="0"/>
              <a:t>clinic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at-risk providers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69402"/>
              </p:ext>
            </p:extLst>
          </p:nvPr>
        </p:nvGraphicFramePr>
        <p:xfrm>
          <a:off x="666673" y="1444071"/>
          <a:ext cx="8017937" cy="356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91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2901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accent3"/>
                          </a:solidFill>
                          <a:latin typeface="Avenir Black" charset="0"/>
                          <a:ea typeface="Avenir Black" charset="0"/>
                          <a:cs typeface="Avenir Black" charset="0"/>
                        </a:rPr>
                        <a:t>SERVICE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accent3"/>
                          </a:solidFill>
                          <a:latin typeface="Avenir Black" charset="0"/>
                          <a:ea typeface="Avenir Black" charset="0"/>
                          <a:cs typeface="Avenir Black" charset="0"/>
                        </a:rPr>
                        <a:t>OBJECTIVE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0170">
                <a:tc>
                  <a:txBody>
                    <a:bodyPr/>
                    <a:lstStyle/>
                    <a:p>
                      <a:pPr marL="9525" lvl="1" indent="0" algn="l">
                        <a:tabLst/>
                      </a:pPr>
                      <a:r>
                        <a:rPr lang="en-US" sz="1600" b="1" i="0" baseline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Design virtual clinic strategy</a:t>
                      </a:r>
                      <a:br>
                        <a:rPr lang="en-US" sz="1600" b="1" i="0" baseline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</a:br>
                      <a:endParaRPr lang="en-US" sz="1600" b="1" i="0" dirty="0">
                        <a:solidFill>
                          <a:schemeClr val="tx2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Improve access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ED avoidance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Close care gap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System adoption </a:t>
                      </a:r>
                      <a:endParaRPr lang="en-US" sz="1600" dirty="0">
                        <a:solidFill>
                          <a:schemeClr val="tx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2396">
                <a:tc>
                  <a:txBody>
                    <a:bodyPr/>
                    <a:lstStyle/>
                    <a:p>
                      <a:pPr marL="9525" lvl="1" indent="0" algn="l">
                        <a:tabLst/>
                      </a:pPr>
                      <a:r>
                        <a:rPr lang="en-US" sz="1600" b="1" i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Integrate</a:t>
                      </a:r>
                      <a:r>
                        <a:rPr lang="en-US" sz="1600" b="1" i="0" baseline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 c</a:t>
                      </a:r>
                      <a:r>
                        <a:rPr lang="en-US" sz="1600" b="1" i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linical </a:t>
                      </a:r>
                      <a:br>
                        <a:rPr lang="en-US" sz="1600" b="1" i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</a:br>
                      <a:r>
                        <a:rPr lang="en-US" sz="1600" b="1" i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treatment </a:t>
                      </a:r>
                      <a:r>
                        <a:rPr lang="en-US" sz="1600" b="1" i="0" dirty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protocols (</a:t>
                      </a:r>
                      <a:r>
                        <a:rPr lang="en-US" sz="1600" b="1" i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VPGs)</a:t>
                      </a:r>
                      <a:endParaRPr lang="en-US" sz="1600" b="1" i="0" dirty="0">
                        <a:solidFill>
                          <a:schemeClr val="tx2"/>
                        </a:solidFill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Medication management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Readmission reductions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Unplanned hospital admissions for heart &amp; multi-chronic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patients</a:t>
                      </a:r>
                      <a:endParaRPr lang="en-US" sz="1600" dirty="0">
                        <a:solidFill>
                          <a:schemeClr val="tx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5138">
                <a:tc>
                  <a:txBody>
                    <a:bodyPr/>
                    <a:lstStyle/>
                    <a:p>
                      <a:pPr marL="9525" lvl="1" indent="0" algn="l">
                        <a:tabLst/>
                      </a:pPr>
                      <a:r>
                        <a:rPr lang="en-US" sz="1600" b="1" i="0" baseline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Define</a:t>
                      </a:r>
                      <a:r>
                        <a:rPr lang="en-US" sz="1600" b="1" i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 multi-visit clinical </a:t>
                      </a:r>
                    </a:p>
                    <a:p>
                      <a:pPr marL="9525" lvl="1" indent="0" algn="l">
                        <a:tabLst/>
                      </a:pPr>
                      <a:r>
                        <a:rPr lang="en-US" sz="1600" b="1" i="0" dirty="0" smtClean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and business </a:t>
                      </a:r>
                      <a:r>
                        <a:rPr lang="en-US" sz="1600" b="1" i="0" dirty="0">
                          <a:solidFill>
                            <a:schemeClr val="tx2"/>
                          </a:solidFill>
                          <a:latin typeface="Avenir Heavy" charset="0"/>
                          <a:ea typeface="Avenir Heavy" charset="0"/>
                          <a:cs typeface="Avenir Heavy" charset="0"/>
                        </a:rPr>
                        <a:t>protocols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Support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with 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continuity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Build</a:t>
                      </a:r>
                      <a:r>
                        <a:rPr lang="en-US" sz="1600" kern="1200" baseline="0" dirty="0" smtClean="0">
                          <a:solidFill>
                            <a:schemeClr val="tx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patient loyalty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507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ene_Theme_v004">
  <a:themeElements>
    <a:clrScheme name="Carena 2016 1">
      <a:dk1>
        <a:srgbClr val="003A5D"/>
      </a:dk1>
      <a:lt1>
        <a:srgbClr val="FFFFFF"/>
      </a:lt1>
      <a:dk2>
        <a:srgbClr val="4B4F54"/>
      </a:dk2>
      <a:lt2>
        <a:srgbClr val="FFFFFF"/>
      </a:lt2>
      <a:accent1>
        <a:srgbClr val="00567D"/>
      </a:accent1>
      <a:accent2>
        <a:srgbClr val="95D600"/>
      </a:accent2>
      <a:accent3>
        <a:srgbClr val="00BFD6"/>
      </a:accent3>
      <a:accent4>
        <a:srgbClr val="F5C300"/>
      </a:accent4>
      <a:accent5>
        <a:srgbClr val="B9C8D3"/>
      </a:accent5>
      <a:accent6>
        <a:srgbClr val="73A950"/>
      </a:accent6>
      <a:hlink>
        <a:srgbClr val="00BFD6"/>
      </a:hlink>
      <a:folHlink>
        <a:srgbClr val="00BFD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ne_Theme_v004" id="{8B174871-6936-6943-855C-136734BA2238}" vid="{AA8E52FA-8776-104F-AE4A-44183C372AAE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7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Generic">
  <a:themeElements>
    <a:clrScheme name="Custom 3">
      <a:dk1>
        <a:srgbClr val="4B4F54"/>
      </a:dk1>
      <a:lt1>
        <a:srgbClr val="FFFFFF"/>
      </a:lt1>
      <a:dk2>
        <a:srgbClr val="4B4F54"/>
      </a:dk2>
      <a:lt2>
        <a:srgbClr val="FFFFFF"/>
      </a:lt2>
      <a:accent1>
        <a:srgbClr val="003A5D"/>
      </a:accent1>
      <a:accent2>
        <a:srgbClr val="00BED6"/>
      </a:accent2>
      <a:accent3>
        <a:srgbClr val="73A950"/>
      </a:accent3>
      <a:accent4>
        <a:srgbClr val="FF801C"/>
      </a:accent4>
      <a:accent5>
        <a:srgbClr val="F4C300"/>
      </a:accent5>
      <a:accent6>
        <a:srgbClr val="B9C8D3"/>
      </a:accent6>
      <a:hlink>
        <a:srgbClr val="00BFD6"/>
      </a:hlink>
      <a:folHlink>
        <a:srgbClr val="00567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rene_Theme_v005">
  <a:themeElements>
    <a:clrScheme name="Carena 2016 v2">
      <a:dk1>
        <a:srgbClr val="003A5D"/>
      </a:dk1>
      <a:lt1>
        <a:srgbClr val="FFFFFF"/>
      </a:lt1>
      <a:dk2>
        <a:srgbClr val="4B4F54"/>
      </a:dk2>
      <a:lt2>
        <a:srgbClr val="FFFFFF"/>
      </a:lt2>
      <a:accent1>
        <a:srgbClr val="95D600"/>
      </a:accent1>
      <a:accent2>
        <a:srgbClr val="00BED6"/>
      </a:accent2>
      <a:accent3>
        <a:srgbClr val="B9C8D3"/>
      </a:accent3>
      <a:accent4>
        <a:srgbClr val="00567C"/>
      </a:accent4>
      <a:accent5>
        <a:srgbClr val="F4C300"/>
      </a:accent5>
      <a:accent6>
        <a:srgbClr val="73A950"/>
      </a:accent6>
      <a:hlink>
        <a:srgbClr val="00BFD6"/>
      </a:hlink>
      <a:folHlink>
        <a:srgbClr val="00567C"/>
      </a:folHlink>
    </a:clrScheme>
    <a:fontScheme name="Custom 3">
      <a:majorFont>
        <a:latin typeface="Avenir LT Std 65 Medium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ne_Theme_v005" id="{2F7DB8EA-D477-3548-9029-7E2DA338CE04}" vid="{68263438-334D-AB45-9D87-50FABB4EBAB8}"/>
    </a:ext>
  </a:extLst>
</a:theme>
</file>

<file path=ppt/theme/theme5.xml><?xml version="1.0" encoding="utf-8"?>
<a:theme xmlns:a="http://schemas.openxmlformats.org/drawingml/2006/main" name="28_Generic">
  <a:themeElements>
    <a:clrScheme name="Custom 3">
      <a:dk1>
        <a:srgbClr val="4B4F54"/>
      </a:dk1>
      <a:lt1>
        <a:srgbClr val="FFFFFF"/>
      </a:lt1>
      <a:dk2>
        <a:srgbClr val="4B4F54"/>
      </a:dk2>
      <a:lt2>
        <a:srgbClr val="FFFFFF"/>
      </a:lt2>
      <a:accent1>
        <a:srgbClr val="003A5D"/>
      </a:accent1>
      <a:accent2>
        <a:srgbClr val="00BED6"/>
      </a:accent2>
      <a:accent3>
        <a:srgbClr val="73A950"/>
      </a:accent3>
      <a:accent4>
        <a:srgbClr val="FF801C"/>
      </a:accent4>
      <a:accent5>
        <a:srgbClr val="F4C300"/>
      </a:accent5>
      <a:accent6>
        <a:srgbClr val="B9C8D3"/>
      </a:accent6>
      <a:hlink>
        <a:srgbClr val="00BFD6"/>
      </a:hlink>
      <a:folHlink>
        <a:srgbClr val="00567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Generic">
  <a:themeElements>
    <a:clrScheme name="Custom 3">
      <a:dk1>
        <a:srgbClr val="4B4F54"/>
      </a:dk1>
      <a:lt1>
        <a:srgbClr val="FFFFFF"/>
      </a:lt1>
      <a:dk2>
        <a:srgbClr val="4B4F54"/>
      </a:dk2>
      <a:lt2>
        <a:srgbClr val="FFFFFF"/>
      </a:lt2>
      <a:accent1>
        <a:srgbClr val="003A5D"/>
      </a:accent1>
      <a:accent2>
        <a:srgbClr val="00BED6"/>
      </a:accent2>
      <a:accent3>
        <a:srgbClr val="73A950"/>
      </a:accent3>
      <a:accent4>
        <a:srgbClr val="FF801C"/>
      </a:accent4>
      <a:accent5>
        <a:srgbClr val="F4C300"/>
      </a:accent5>
      <a:accent6>
        <a:srgbClr val="B9C8D3"/>
      </a:accent6>
      <a:hlink>
        <a:srgbClr val="00BFD6"/>
      </a:hlink>
      <a:folHlink>
        <a:srgbClr val="00567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114393</TotalTime>
  <Words>541</Words>
  <Application>Microsoft Macintosh PowerPoint</Application>
  <PresentationFormat>On-screen Show (16:9)</PresentationFormat>
  <Paragraphs>103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.AppleSystemUIFont</vt:lpstr>
      <vt:lpstr>Avenir 35 Light</vt:lpstr>
      <vt:lpstr>Avenir Black</vt:lpstr>
      <vt:lpstr>Avenir Book</vt:lpstr>
      <vt:lpstr>Avenir Heavy</vt:lpstr>
      <vt:lpstr>Avenir Light</vt:lpstr>
      <vt:lpstr>Avenir Light Oblique</vt:lpstr>
      <vt:lpstr>Avenir LT Std 35 Light</vt:lpstr>
      <vt:lpstr>Avenir LT Std 65 Medium</vt:lpstr>
      <vt:lpstr>Avenir LT Std 95 Black</vt:lpstr>
      <vt:lpstr>Calibri</vt:lpstr>
      <vt:lpstr>Calibri Light</vt:lpstr>
      <vt:lpstr>Century Gothic</vt:lpstr>
      <vt:lpstr>Century Gothic Regular</vt:lpstr>
      <vt:lpstr>Lucida Grande</vt:lpstr>
      <vt:lpstr>LucidaGrande</vt:lpstr>
      <vt:lpstr>Arial</vt:lpstr>
      <vt:lpstr>Carene_Theme_v004</vt:lpstr>
      <vt:lpstr>Custom Design</vt:lpstr>
      <vt:lpstr>27_Generic</vt:lpstr>
      <vt:lpstr>Carene_Theme_v005</vt:lpstr>
      <vt:lpstr>28_Generic</vt:lpstr>
      <vt:lpstr>29_Generic</vt:lpstr>
      <vt:lpstr>PowerPoint Presentation</vt:lpstr>
      <vt:lpstr>PowerPoint Presentation</vt:lpstr>
      <vt:lpstr>About us</vt:lpstr>
      <vt:lpstr>We design and  operate virtual clinics  for health systems</vt:lpstr>
      <vt:lpstr>New era of access and delivery</vt:lpstr>
      <vt:lpstr>PowerPoint Presentation</vt:lpstr>
      <vt:lpstr>Telehealth at the center of  value-based care</vt:lpstr>
      <vt:lpstr>Cost savings example in  value-based telemedicine</vt:lpstr>
      <vt:lpstr>Adapting a virtual clinic  for at-risk providers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</dc:creator>
  <cp:lastModifiedBy>Chris Sharnbroich</cp:lastModifiedBy>
  <cp:revision>4201</cp:revision>
  <cp:lastPrinted>2017-01-25T18:26:50Z</cp:lastPrinted>
  <dcterms:created xsi:type="dcterms:W3CDTF">2013-01-22T20:24:26Z</dcterms:created>
  <dcterms:modified xsi:type="dcterms:W3CDTF">2017-06-13T02:46:53Z</dcterms:modified>
</cp:coreProperties>
</file>